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Montserrat" panose="00000500000000000000" pitchFamily="2" charset="0"/>
      <p:regular r:id="rId30"/>
      <p:bold r:id="rId31"/>
      <p:italic r:id="rId32"/>
      <p:boldItalic r:id="rId33"/>
    </p:embeddedFont>
    <p:embeddedFont>
      <p:font typeface="Montserrat ExtraBold" panose="00000900000000000000" pitchFamily="2" charset="0"/>
      <p:bold r:id="rId34"/>
      <p:boldItalic r:id="rId35"/>
    </p:embeddedFont>
    <p:embeddedFont>
      <p:font typeface="Montserrat Light" panose="00000400000000000000" pitchFamily="2" charset="0"/>
      <p:regular r:id="rId36"/>
      <p:bold r:id="rId37"/>
      <p:italic r:id="rId38"/>
      <p:boldItalic r:id="rId39"/>
    </p:embeddedFont>
    <p:embeddedFont>
      <p:font typeface="Montserrat Medium" panose="00000600000000000000" pitchFamily="2" charset="0"/>
      <p:regular r:id="rId40"/>
      <p:bold r:id="rId41"/>
      <p:italic r:id="rId42"/>
      <p:boldItalic r:id="rId43"/>
    </p:embeddedFont>
    <p:embeddedFont>
      <p:font typeface="Montserrat SemiBold" panose="000007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8c501245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78c5012458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8c0fe12d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78c0fe12d3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8c0fe12d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78c0fe12d3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8c5023716_1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8c502371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8c0fe12d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78c0fe12d3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8c0fe12d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78c0fe12d3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8c0fe12d3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78c0fe12d3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8c0fe12d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78c0fe12d3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8c0fe12d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78c0fe12d3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8c0fe12d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78c0fe12d3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8c0fe12d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78c0fe12d3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1" name="Google Shape;21;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2" name="Google Shape;22;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899033"/>
            <a:ext cx="8512500" cy="2582262"/>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US" sz="4200" b="1" dirty="0">
                <a:solidFill>
                  <a:srgbClr val="CC0000"/>
                </a:solidFill>
                <a:latin typeface="Montserrat"/>
                <a:ea typeface="Montserrat"/>
                <a:cs typeface="Montserrat"/>
                <a:sym typeface="Montserrat"/>
              </a:rPr>
              <a:t>Capstone Project – 3</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US" sz="2800" b="1" dirty="0">
                <a:solidFill>
                  <a:schemeClr val="lt1"/>
                </a:solidFill>
                <a:latin typeface="Montserrat"/>
                <a:ea typeface="Montserrat"/>
                <a:cs typeface="Montserrat"/>
                <a:sym typeface="Montserrat"/>
              </a:rPr>
              <a:t>Bank Marketing Effectiveness Prediction</a:t>
            </a:r>
            <a:endParaRPr sz="28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Eliminating Oddity</a:t>
            </a:r>
            <a:r>
              <a:rPr lang="en-US" sz="2100" b="1">
                <a:latin typeface="Montserrat"/>
                <a:ea typeface="Montserrat"/>
                <a:cs typeface="Montserrat"/>
                <a:sym typeface="Montserrat"/>
              </a:rPr>
              <a:t>(Isolation Forest)</a:t>
            </a:r>
            <a:endParaRPr sz="2100"/>
          </a:p>
        </p:txBody>
      </p:sp>
      <p:sp>
        <p:nvSpPr>
          <p:cNvPr id="128" name="Google Shape;128;p22"/>
          <p:cNvSpPr txBox="1">
            <a:spLocks noGrp="1"/>
          </p:cNvSpPr>
          <p:nvPr>
            <p:ph type="body" idx="1"/>
          </p:nvPr>
        </p:nvSpPr>
        <p:spPr>
          <a:xfrm>
            <a:off x="311700" y="1137237"/>
            <a:ext cx="8520600" cy="3561237"/>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endParaRPr/>
          </a:p>
        </p:txBody>
      </p:sp>
      <p:pic>
        <p:nvPicPr>
          <p:cNvPr id="129" name="Google Shape;129;p22"/>
          <p:cNvPicPr preferRelativeResize="0"/>
          <p:nvPr/>
        </p:nvPicPr>
        <p:blipFill>
          <a:blip r:embed="rId3">
            <a:alphaModFix/>
          </a:blip>
          <a:stretch>
            <a:fillRect/>
          </a:stretch>
        </p:blipFill>
        <p:spPr>
          <a:xfrm>
            <a:off x="255775" y="1629850"/>
            <a:ext cx="4077075" cy="2820425"/>
          </a:xfrm>
          <a:prstGeom prst="rect">
            <a:avLst/>
          </a:prstGeom>
          <a:noFill/>
          <a:ln w="9525" cap="flat" cmpd="sng">
            <a:solidFill>
              <a:schemeClr val="dk1"/>
            </a:solidFill>
            <a:prstDash val="solid"/>
            <a:round/>
            <a:headEnd type="none" w="sm" len="sm"/>
            <a:tailEnd type="none" w="sm" len="sm"/>
          </a:ln>
        </p:spPr>
      </p:pic>
      <p:pic>
        <p:nvPicPr>
          <p:cNvPr id="130" name="Google Shape;130;p22"/>
          <p:cNvPicPr preferRelativeResize="0"/>
          <p:nvPr/>
        </p:nvPicPr>
        <p:blipFill>
          <a:blip r:embed="rId4">
            <a:alphaModFix/>
          </a:blip>
          <a:stretch>
            <a:fillRect/>
          </a:stretch>
        </p:blipFill>
        <p:spPr>
          <a:xfrm>
            <a:off x="4463325" y="1629859"/>
            <a:ext cx="4368976" cy="2820415"/>
          </a:xfrm>
          <a:prstGeom prst="rect">
            <a:avLst/>
          </a:prstGeom>
          <a:noFill/>
          <a:ln w="9525" cap="flat" cmpd="sng">
            <a:solidFill>
              <a:schemeClr val="dk1"/>
            </a:solidFill>
            <a:prstDash val="solid"/>
            <a:round/>
            <a:headEnd type="none" w="sm" len="sm"/>
            <a:tailEnd type="none" w="sm" len="sm"/>
          </a:ln>
        </p:spPr>
      </p:pic>
      <p:sp>
        <p:nvSpPr>
          <p:cNvPr id="131" name="Google Shape;131;p22"/>
          <p:cNvSpPr txBox="1"/>
          <p:nvPr/>
        </p:nvSpPr>
        <p:spPr>
          <a:xfrm>
            <a:off x="1146100" y="992350"/>
            <a:ext cx="1453500" cy="27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2" name="Google Shape;132;p22"/>
          <p:cNvSpPr txBox="1"/>
          <p:nvPr/>
        </p:nvSpPr>
        <p:spPr>
          <a:xfrm>
            <a:off x="1644363" y="1092938"/>
            <a:ext cx="129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
        <p:nvSpPr>
          <p:cNvPr id="133" name="Google Shape;133;p22"/>
          <p:cNvSpPr txBox="1"/>
          <p:nvPr/>
        </p:nvSpPr>
        <p:spPr>
          <a:xfrm>
            <a:off x="5994700" y="1092938"/>
            <a:ext cx="82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en-US" b="1">
                <a:latin typeface="Montserrat"/>
                <a:ea typeface="Montserrat"/>
                <a:cs typeface="Montserrat"/>
                <a:sym typeface="Montserrat"/>
              </a:rPr>
              <a:t>Eliminating Oddity</a:t>
            </a:r>
            <a:r>
              <a:rPr lang="en-US" sz="2600" b="1">
                <a:latin typeface="Montserrat"/>
                <a:ea typeface="Montserrat"/>
                <a:cs typeface="Montserrat"/>
                <a:sym typeface="Montserrat"/>
              </a:rPr>
              <a:t>(continued)</a:t>
            </a:r>
            <a:endParaRPr sz="2600" b="1">
              <a:latin typeface="Montserrat"/>
              <a:ea typeface="Montserrat"/>
              <a:cs typeface="Montserrat"/>
              <a:sym typeface="Montserrat"/>
            </a:endParaRPr>
          </a:p>
        </p:txBody>
      </p:sp>
      <p:pic>
        <p:nvPicPr>
          <p:cNvPr id="139" name="Google Shape;139;p23"/>
          <p:cNvPicPr preferRelativeResize="0"/>
          <p:nvPr/>
        </p:nvPicPr>
        <p:blipFill>
          <a:blip r:embed="rId3">
            <a:alphaModFix/>
          </a:blip>
          <a:stretch>
            <a:fillRect/>
          </a:stretch>
        </p:blipFill>
        <p:spPr>
          <a:xfrm>
            <a:off x="167563" y="1372950"/>
            <a:ext cx="4253524" cy="3019000"/>
          </a:xfrm>
          <a:prstGeom prst="rect">
            <a:avLst/>
          </a:prstGeom>
          <a:noFill/>
          <a:ln w="9525" cap="flat" cmpd="sng">
            <a:solidFill>
              <a:schemeClr val="dk1"/>
            </a:solidFill>
            <a:prstDash val="solid"/>
            <a:round/>
            <a:headEnd type="none" w="sm" len="sm"/>
            <a:tailEnd type="none" w="sm" len="sm"/>
          </a:ln>
        </p:spPr>
      </p:pic>
      <p:pic>
        <p:nvPicPr>
          <p:cNvPr id="140" name="Google Shape;140;p23"/>
          <p:cNvPicPr preferRelativeResize="0"/>
          <p:nvPr/>
        </p:nvPicPr>
        <p:blipFill>
          <a:blip r:embed="rId4">
            <a:alphaModFix/>
          </a:blip>
          <a:stretch>
            <a:fillRect/>
          </a:stretch>
        </p:blipFill>
        <p:spPr>
          <a:xfrm>
            <a:off x="4572000" y="1372950"/>
            <a:ext cx="4253524" cy="3019000"/>
          </a:xfrm>
          <a:prstGeom prst="rect">
            <a:avLst/>
          </a:prstGeom>
          <a:noFill/>
          <a:ln w="9525" cap="flat" cmpd="sng">
            <a:solidFill>
              <a:schemeClr val="dk1"/>
            </a:solidFill>
            <a:prstDash val="solid"/>
            <a:round/>
            <a:headEnd type="none" w="sm" len="sm"/>
            <a:tailEnd type="none" w="sm" len="sm"/>
          </a:ln>
        </p:spPr>
      </p:pic>
      <p:sp>
        <p:nvSpPr>
          <p:cNvPr id="141" name="Google Shape;141;p23"/>
          <p:cNvSpPr txBox="1"/>
          <p:nvPr/>
        </p:nvSpPr>
        <p:spPr>
          <a:xfrm>
            <a:off x="1450075" y="4536200"/>
            <a:ext cx="6072900" cy="43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lt1"/>
                </a:solidFill>
                <a:latin typeface="Montserrat"/>
                <a:ea typeface="Montserrat"/>
                <a:cs typeface="Montserrat"/>
                <a:sym typeface="Montserrat"/>
              </a:rPr>
              <a:t>We scaled the data before using SMOTE</a:t>
            </a:r>
            <a:endParaRPr sz="1600" b="1">
              <a:solidFill>
                <a:schemeClr val="lt1"/>
              </a:solidFill>
              <a:latin typeface="Montserrat"/>
              <a:ea typeface="Montserrat"/>
              <a:cs typeface="Montserrat"/>
              <a:sym typeface="Montserrat"/>
            </a:endParaRPr>
          </a:p>
        </p:txBody>
      </p:sp>
      <p:sp>
        <p:nvSpPr>
          <p:cNvPr id="142" name="Google Shape;142;p23"/>
          <p:cNvSpPr txBox="1"/>
          <p:nvPr/>
        </p:nvSpPr>
        <p:spPr>
          <a:xfrm>
            <a:off x="1644363" y="979938"/>
            <a:ext cx="129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
        <p:nvSpPr>
          <p:cNvPr id="143" name="Google Shape;143;p23"/>
          <p:cNvSpPr txBox="1"/>
          <p:nvPr/>
        </p:nvSpPr>
        <p:spPr>
          <a:xfrm>
            <a:off x="6087701" y="979950"/>
            <a:ext cx="90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Oversampling(SMOTE)</a:t>
            </a:r>
            <a:endParaRPr b="1">
              <a:latin typeface="Montserrat"/>
              <a:ea typeface="Montserrat"/>
              <a:cs typeface="Montserrat"/>
              <a:sym typeface="Montserrat"/>
            </a:endParaRPr>
          </a:p>
        </p:txBody>
      </p:sp>
      <p:pic>
        <p:nvPicPr>
          <p:cNvPr id="149" name="Google Shape;149;p24"/>
          <p:cNvPicPr preferRelativeResize="0"/>
          <p:nvPr/>
        </p:nvPicPr>
        <p:blipFill>
          <a:blip r:embed="rId3">
            <a:alphaModFix/>
          </a:blip>
          <a:stretch>
            <a:fillRect/>
          </a:stretch>
        </p:blipFill>
        <p:spPr>
          <a:xfrm>
            <a:off x="4365750" y="1557050"/>
            <a:ext cx="4466549" cy="2777150"/>
          </a:xfrm>
          <a:prstGeom prst="rect">
            <a:avLst/>
          </a:prstGeom>
          <a:noFill/>
          <a:ln w="9525" cap="flat" cmpd="sng">
            <a:solidFill>
              <a:schemeClr val="dk1"/>
            </a:solidFill>
            <a:prstDash val="solid"/>
            <a:round/>
            <a:headEnd type="none" w="sm" len="sm"/>
            <a:tailEnd type="none" w="sm" len="sm"/>
          </a:ln>
        </p:spPr>
      </p:pic>
      <p:pic>
        <p:nvPicPr>
          <p:cNvPr id="150" name="Google Shape;150;p24"/>
          <p:cNvPicPr preferRelativeResize="0"/>
          <p:nvPr/>
        </p:nvPicPr>
        <p:blipFill rotWithShape="1">
          <a:blip r:embed="rId4">
            <a:alphaModFix/>
          </a:blip>
          <a:srcRect/>
          <a:stretch/>
        </p:blipFill>
        <p:spPr>
          <a:xfrm>
            <a:off x="332675" y="1557050"/>
            <a:ext cx="3923299" cy="2777150"/>
          </a:xfrm>
          <a:prstGeom prst="rect">
            <a:avLst/>
          </a:prstGeom>
          <a:noFill/>
          <a:ln w="9525" cap="flat" cmpd="sng">
            <a:solidFill>
              <a:schemeClr val="dk1"/>
            </a:solidFill>
            <a:prstDash val="solid"/>
            <a:round/>
            <a:headEnd type="none" w="sm" len="sm"/>
            <a:tailEnd type="none" w="sm" len="sm"/>
          </a:ln>
        </p:spPr>
      </p:pic>
      <p:sp>
        <p:nvSpPr>
          <p:cNvPr id="151" name="Google Shape;151;p24"/>
          <p:cNvSpPr txBox="1"/>
          <p:nvPr/>
        </p:nvSpPr>
        <p:spPr>
          <a:xfrm>
            <a:off x="1644363" y="979938"/>
            <a:ext cx="129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
        <p:nvSpPr>
          <p:cNvPr id="152" name="Google Shape;152;p24"/>
          <p:cNvSpPr txBox="1"/>
          <p:nvPr/>
        </p:nvSpPr>
        <p:spPr>
          <a:xfrm>
            <a:off x="6437120" y="1056538"/>
            <a:ext cx="78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Oversampling(SMOTE) continued..</a:t>
            </a:r>
            <a:endParaRPr sz="2100" b="1">
              <a:latin typeface="Montserrat"/>
              <a:ea typeface="Montserrat"/>
              <a:cs typeface="Montserrat"/>
              <a:sym typeface="Montserrat"/>
            </a:endParaRPr>
          </a:p>
        </p:txBody>
      </p:sp>
      <p:pic>
        <p:nvPicPr>
          <p:cNvPr id="158" name="Google Shape;158;p25"/>
          <p:cNvPicPr preferRelativeResize="0"/>
          <p:nvPr/>
        </p:nvPicPr>
        <p:blipFill>
          <a:blip r:embed="rId3">
            <a:alphaModFix/>
          </a:blip>
          <a:stretch>
            <a:fillRect/>
          </a:stretch>
        </p:blipFill>
        <p:spPr>
          <a:xfrm>
            <a:off x="138425" y="1617375"/>
            <a:ext cx="4042024" cy="2981025"/>
          </a:xfrm>
          <a:prstGeom prst="rect">
            <a:avLst/>
          </a:prstGeom>
          <a:noFill/>
          <a:ln w="9525" cap="flat" cmpd="sng">
            <a:solidFill>
              <a:schemeClr val="dk1"/>
            </a:solidFill>
            <a:prstDash val="solid"/>
            <a:round/>
            <a:headEnd type="none" w="sm" len="sm"/>
            <a:tailEnd type="none" w="sm" len="sm"/>
          </a:ln>
        </p:spPr>
      </p:pic>
      <p:pic>
        <p:nvPicPr>
          <p:cNvPr id="159" name="Google Shape;159;p25"/>
          <p:cNvPicPr preferRelativeResize="0"/>
          <p:nvPr/>
        </p:nvPicPr>
        <p:blipFill>
          <a:blip r:embed="rId4">
            <a:alphaModFix/>
          </a:blip>
          <a:stretch>
            <a:fillRect/>
          </a:stretch>
        </p:blipFill>
        <p:spPr>
          <a:xfrm>
            <a:off x="4332850" y="1617375"/>
            <a:ext cx="4658749" cy="2981026"/>
          </a:xfrm>
          <a:prstGeom prst="rect">
            <a:avLst/>
          </a:prstGeom>
          <a:noFill/>
          <a:ln w="9525" cap="flat" cmpd="sng">
            <a:solidFill>
              <a:schemeClr val="dk1"/>
            </a:solidFill>
            <a:prstDash val="solid"/>
            <a:round/>
            <a:headEnd type="none" w="sm" len="sm"/>
            <a:tailEnd type="none" w="sm" len="sm"/>
          </a:ln>
        </p:spPr>
      </p:pic>
      <p:sp>
        <p:nvSpPr>
          <p:cNvPr id="160" name="Google Shape;160;p25"/>
          <p:cNvSpPr txBox="1"/>
          <p:nvPr/>
        </p:nvSpPr>
        <p:spPr>
          <a:xfrm>
            <a:off x="6437120" y="1056538"/>
            <a:ext cx="78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
        <p:nvSpPr>
          <p:cNvPr id="161" name="Google Shape;161;p25"/>
          <p:cNvSpPr txBox="1"/>
          <p:nvPr/>
        </p:nvSpPr>
        <p:spPr>
          <a:xfrm>
            <a:off x="1764925" y="1086700"/>
            <a:ext cx="104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311700" y="3712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Applying ML Models</a:t>
            </a:r>
            <a:endParaRPr b="1">
              <a:latin typeface="Montserrat"/>
              <a:ea typeface="Montserrat"/>
              <a:cs typeface="Montserrat"/>
              <a:sym typeface="Montserrat"/>
            </a:endParaRPr>
          </a:p>
        </p:txBody>
      </p:sp>
      <p:sp>
        <p:nvSpPr>
          <p:cNvPr id="167" name="Google Shape;167;p26"/>
          <p:cNvSpPr txBox="1">
            <a:spLocks noGrp="1"/>
          </p:cNvSpPr>
          <p:nvPr>
            <p:ph type="body" idx="1"/>
          </p:nvPr>
        </p:nvSpPr>
        <p:spPr>
          <a:xfrm>
            <a:off x="311700" y="1261557"/>
            <a:ext cx="8520600" cy="3436918"/>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US"/>
              <a:t>I</a:t>
            </a:r>
            <a:endParaRPr/>
          </a:p>
          <a:p>
            <a:pPr marL="285750" lvl="0" indent="-171450" algn="l" rtl="0">
              <a:lnSpc>
                <a:spcPct val="115000"/>
              </a:lnSpc>
              <a:spcBef>
                <a:spcPts val="0"/>
              </a:spcBef>
              <a:spcAft>
                <a:spcPts val="0"/>
              </a:spcAft>
              <a:buClr>
                <a:schemeClr val="lt1"/>
              </a:buClr>
              <a:buSzPts val="1800"/>
              <a:buNone/>
            </a:pPr>
            <a:endParaRPr>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SzPts val="1800"/>
              <a:buNone/>
            </a:pPr>
            <a:endParaRPr/>
          </a:p>
        </p:txBody>
      </p:sp>
      <p:pic>
        <p:nvPicPr>
          <p:cNvPr id="168" name="Google Shape;168;p26"/>
          <p:cNvPicPr preferRelativeResize="0"/>
          <p:nvPr/>
        </p:nvPicPr>
        <p:blipFill>
          <a:blip r:embed="rId3">
            <a:alphaModFix/>
          </a:blip>
          <a:stretch>
            <a:fillRect/>
          </a:stretch>
        </p:blipFill>
        <p:spPr>
          <a:xfrm>
            <a:off x="534450" y="995275"/>
            <a:ext cx="7628051" cy="396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Fittest(Accuracy)</a:t>
            </a:r>
            <a:endParaRPr b="1">
              <a:latin typeface="Montserrat"/>
              <a:ea typeface="Montserrat"/>
              <a:cs typeface="Montserrat"/>
              <a:sym typeface="Montserrat"/>
            </a:endParaRPr>
          </a:p>
        </p:txBody>
      </p:sp>
      <p:sp>
        <p:nvSpPr>
          <p:cNvPr id="174" name="Google Shape;17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US" sz="1600">
                <a:solidFill>
                  <a:schemeClr val="lt1"/>
                </a:solidFill>
                <a:latin typeface="Montserrat"/>
                <a:ea typeface="Montserrat"/>
                <a:cs typeface="Montserrat"/>
                <a:sym typeface="Montserrat"/>
              </a:rPr>
              <a:t>  </a:t>
            </a:r>
            <a:endParaRPr/>
          </a:p>
          <a:p>
            <a:pPr marL="0" lvl="0" indent="0" algn="l" rtl="0">
              <a:lnSpc>
                <a:spcPct val="115000"/>
              </a:lnSpc>
              <a:spcBef>
                <a:spcPts val="0"/>
              </a:spcBef>
              <a:spcAft>
                <a:spcPts val="0"/>
              </a:spcAft>
              <a:buSzPts val="1800"/>
              <a:buNone/>
            </a:pPr>
            <a:endParaRPr>
              <a:solidFill>
                <a:schemeClr val="lt1"/>
              </a:solidFill>
            </a:endParaRPr>
          </a:p>
        </p:txBody>
      </p:sp>
      <p:pic>
        <p:nvPicPr>
          <p:cNvPr id="175" name="Google Shape;175;p27"/>
          <p:cNvPicPr preferRelativeResize="0"/>
          <p:nvPr/>
        </p:nvPicPr>
        <p:blipFill>
          <a:blip r:embed="rId3">
            <a:alphaModFix/>
          </a:blip>
          <a:stretch>
            <a:fillRect/>
          </a:stretch>
        </p:blipFill>
        <p:spPr>
          <a:xfrm>
            <a:off x="443425" y="1329200"/>
            <a:ext cx="4128575" cy="2603675"/>
          </a:xfrm>
          <a:prstGeom prst="rect">
            <a:avLst/>
          </a:prstGeom>
          <a:noFill/>
          <a:ln w="9525" cap="flat" cmpd="sng">
            <a:solidFill>
              <a:schemeClr val="dk1"/>
            </a:solidFill>
            <a:prstDash val="solid"/>
            <a:round/>
            <a:headEnd type="none" w="sm" len="sm"/>
            <a:tailEnd type="none" w="sm" len="sm"/>
          </a:ln>
        </p:spPr>
      </p:pic>
      <p:pic>
        <p:nvPicPr>
          <p:cNvPr id="176" name="Google Shape;176;p27"/>
          <p:cNvPicPr preferRelativeResize="0"/>
          <p:nvPr/>
        </p:nvPicPr>
        <p:blipFill>
          <a:blip r:embed="rId4">
            <a:alphaModFix/>
          </a:blip>
          <a:stretch>
            <a:fillRect/>
          </a:stretch>
        </p:blipFill>
        <p:spPr>
          <a:xfrm>
            <a:off x="4703725" y="1346429"/>
            <a:ext cx="4128575" cy="256922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Fittest(Precision)</a:t>
            </a:r>
            <a:endParaRPr b="1">
              <a:latin typeface="Montserrat"/>
              <a:ea typeface="Montserrat"/>
              <a:cs typeface="Montserrat"/>
              <a:sym typeface="Montserrat"/>
            </a:endParaRPr>
          </a:p>
        </p:txBody>
      </p:sp>
      <p:pic>
        <p:nvPicPr>
          <p:cNvPr id="182" name="Google Shape;182;p28"/>
          <p:cNvPicPr preferRelativeResize="0"/>
          <p:nvPr/>
        </p:nvPicPr>
        <p:blipFill>
          <a:blip r:embed="rId3">
            <a:alphaModFix/>
          </a:blip>
          <a:stretch>
            <a:fillRect/>
          </a:stretch>
        </p:blipFill>
        <p:spPr>
          <a:xfrm>
            <a:off x="311700" y="1264125"/>
            <a:ext cx="4029250" cy="2782600"/>
          </a:xfrm>
          <a:prstGeom prst="rect">
            <a:avLst/>
          </a:prstGeom>
          <a:noFill/>
          <a:ln w="9525" cap="flat" cmpd="sng">
            <a:solidFill>
              <a:schemeClr val="dk1"/>
            </a:solidFill>
            <a:prstDash val="solid"/>
            <a:round/>
            <a:headEnd type="none" w="sm" len="sm"/>
            <a:tailEnd type="none" w="sm" len="sm"/>
          </a:ln>
        </p:spPr>
      </p:pic>
      <p:pic>
        <p:nvPicPr>
          <p:cNvPr id="183" name="Google Shape;183;p28"/>
          <p:cNvPicPr preferRelativeResize="0"/>
          <p:nvPr/>
        </p:nvPicPr>
        <p:blipFill>
          <a:blip r:embed="rId4">
            <a:alphaModFix/>
          </a:blip>
          <a:stretch>
            <a:fillRect/>
          </a:stretch>
        </p:blipFill>
        <p:spPr>
          <a:xfrm>
            <a:off x="4640325" y="1264125"/>
            <a:ext cx="4351275" cy="27826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Fittest(Recall)</a:t>
            </a:r>
            <a:endParaRPr b="1">
              <a:latin typeface="Montserrat"/>
              <a:ea typeface="Montserrat"/>
              <a:cs typeface="Montserrat"/>
              <a:sym typeface="Montserrat"/>
            </a:endParaRPr>
          </a:p>
        </p:txBody>
      </p:sp>
      <p:pic>
        <p:nvPicPr>
          <p:cNvPr id="189" name="Google Shape;189;p29"/>
          <p:cNvPicPr preferRelativeResize="0"/>
          <p:nvPr/>
        </p:nvPicPr>
        <p:blipFill>
          <a:blip r:embed="rId3">
            <a:alphaModFix/>
          </a:blip>
          <a:stretch>
            <a:fillRect/>
          </a:stretch>
        </p:blipFill>
        <p:spPr>
          <a:xfrm>
            <a:off x="311700" y="1438350"/>
            <a:ext cx="4260300" cy="2687525"/>
          </a:xfrm>
          <a:prstGeom prst="rect">
            <a:avLst/>
          </a:prstGeom>
          <a:noFill/>
          <a:ln w="9525" cap="flat" cmpd="sng">
            <a:solidFill>
              <a:schemeClr val="dk1"/>
            </a:solidFill>
            <a:prstDash val="solid"/>
            <a:round/>
            <a:headEnd type="none" w="sm" len="sm"/>
            <a:tailEnd type="none" w="sm" len="sm"/>
          </a:ln>
        </p:spPr>
      </p:pic>
      <p:pic>
        <p:nvPicPr>
          <p:cNvPr id="190" name="Google Shape;190;p29"/>
          <p:cNvPicPr preferRelativeResize="0"/>
          <p:nvPr/>
        </p:nvPicPr>
        <p:blipFill>
          <a:blip r:embed="rId4">
            <a:alphaModFix/>
          </a:blip>
          <a:stretch>
            <a:fillRect/>
          </a:stretch>
        </p:blipFill>
        <p:spPr>
          <a:xfrm>
            <a:off x="4703350" y="1438350"/>
            <a:ext cx="4260300" cy="26875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Survival of the Fittest(F1-Score)</a:t>
            </a:r>
            <a:endParaRPr b="1">
              <a:latin typeface="Montserrat"/>
              <a:ea typeface="Montserrat"/>
              <a:cs typeface="Montserrat"/>
              <a:sym typeface="Montserrat"/>
            </a:endParaRPr>
          </a:p>
        </p:txBody>
      </p:sp>
      <p:pic>
        <p:nvPicPr>
          <p:cNvPr id="196" name="Google Shape;196;p30"/>
          <p:cNvPicPr preferRelativeResize="0"/>
          <p:nvPr/>
        </p:nvPicPr>
        <p:blipFill>
          <a:blip r:embed="rId3">
            <a:alphaModFix/>
          </a:blip>
          <a:stretch>
            <a:fillRect/>
          </a:stretch>
        </p:blipFill>
        <p:spPr>
          <a:xfrm>
            <a:off x="152400" y="1170125"/>
            <a:ext cx="4362150" cy="2709875"/>
          </a:xfrm>
          <a:prstGeom prst="rect">
            <a:avLst/>
          </a:prstGeom>
          <a:noFill/>
          <a:ln w="9525" cap="flat" cmpd="sng">
            <a:solidFill>
              <a:schemeClr val="dk1"/>
            </a:solidFill>
            <a:prstDash val="solid"/>
            <a:round/>
            <a:headEnd type="none" w="sm" len="sm"/>
            <a:tailEnd type="none" w="sm" len="sm"/>
          </a:ln>
        </p:spPr>
      </p:pic>
      <p:pic>
        <p:nvPicPr>
          <p:cNvPr id="197" name="Google Shape;197;p30"/>
          <p:cNvPicPr preferRelativeResize="0"/>
          <p:nvPr/>
        </p:nvPicPr>
        <p:blipFill>
          <a:blip r:embed="rId4">
            <a:alphaModFix/>
          </a:blip>
          <a:stretch>
            <a:fillRect/>
          </a:stretch>
        </p:blipFill>
        <p:spPr>
          <a:xfrm>
            <a:off x="4629450" y="1170125"/>
            <a:ext cx="4362150" cy="27098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Fittest(AUC-ROC)</a:t>
            </a:r>
            <a:endParaRPr b="1">
              <a:latin typeface="Montserrat"/>
              <a:ea typeface="Montserrat"/>
              <a:cs typeface="Montserrat"/>
              <a:sym typeface="Montserrat"/>
            </a:endParaRPr>
          </a:p>
        </p:txBody>
      </p:sp>
      <p:pic>
        <p:nvPicPr>
          <p:cNvPr id="203" name="Google Shape;203;p31"/>
          <p:cNvPicPr preferRelativeResize="0"/>
          <p:nvPr/>
        </p:nvPicPr>
        <p:blipFill>
          <a:blip r:embed="rId3">
            <a:alphaModFix/>
          </a:blip>
          <a:stretch>
            <a:fillRect/>
          </a:stretch>
        </p:blipFill>
        <p:spPr>
          <a:xfrm>
            <a:off x="250250" y="1386100"/>
            <a:ext cx="4165050" cy="2639250"/>
          </a:xfrm>
          <a:prstGeom prst="rect">
            <a:avLst/>
          </a:prstGeom>
          <a:noFill/>
          <a:ln w="9525" cap="flat" cmpd="sng">
            <a:solidFill>
              <a:schemeClr val="dk1"/>
            </a:solidFill>
            <a:prstDash val="solid"/>
            <a:round/>
            <a:headEnd type="none" w="sm" len="sm"/>
            <a:tailEnd type="none" w="sm" len="sm"/>
          </a:ln>
        </p:spPr>
      </p:pic>
      <p:pic>
        <p:nvPicPr>
          <p:cNvPr id="204" name="Google Shape;204;p31"/>
          <p:cNvPicPr preferRelativeResize="0"/>
          <p:nvPr/>
        </p:nvPicPr>
        <p:blipFill>
          <a:blip r:embed="rId4">
            <a:alphaModFix/>
          </a:blip>
          <a:stretch>
            <a:fillRect/>
          </a:stretch>
        </p:blipFill>
        <p:spPr>
          <a:xfrm>
            <a:off x="4572000" y="1386100"/>
            <a:ext cx="4260300" cy="26392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p:nvPr/>
        </p:nvSpPr>
        <p:spPr>
          <a:xfrm>
            <a:off x="311700" y="1537923"/>
            <a:ext cx="5181300" cy="2724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Project Background</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E</a:t>
            </a:r>
            <a:r>
              <a:rPr lang="en-US" sz="2000" b="1">
                <a:solidFill>
                  <a:schemeClr val="lt1"/>
                </a:solidFill>
                <a:latin typeface="Montserrat"/>
                <a:ea typeface="Montserrat"/>
                <a:cs typeface="Montserrat"/>
                <a:sym typeface="Montserrat"/>
              </a:rPr>
              <a:t>xploratory Data Analysis</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a:solidFill>
                  <a:schemeClr val="lt1"/>
                </a:solidFill>
                <a:latin typeface="Montserrat"/>
                <a:ea typeface="Montserrat"/>
                <a:cs typeface="Montserrat"/>
                <a:sym typeface="Montserrat"/>
              </a:rPr>
              <a:t>Data Cleaning and </a:t>
            </a:r>
            <a:r>
              <a:rPr lang="en-US" sz="2000" b="1" i="0" u="none" strike="noStrike" cap="none">
                <a:solidFill>
                  <a:schemeClr val="lt1"/>
                </a:solidFill>
                <a:latin typeface="Montserrat"/>
                <a:ea typeface="Montserrat"/>
                <a:cs typeface="Montserrat"/>
                <a:sym typeface="Montserrat"/>
              </a:rPr>
              <a:t>Oversampling</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Machine Learning: Classification</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a:solidFill>
                  <a:schemeClr val="lt1"/>
                </a:solidFill>
                <a:latin typeface="Montserrat"/>
                <a:ea typeface="Montserrat"/>
                <a:cs typeface="Montserrat"/>
                <a:sym typeface="Montserrat"/>
              </a:rPr>
              <a:t>Stacking</a:t>
            </a:r>
            <a:endParaRPr sz="2000" b="1">
              <a:solidFill>
                <a:schemeClr val="lt1"/>
              </a:solidFill>
              <a:latin typeface="Montserrat"/>
              <a:ea typeface="Montserrat"/>
              <a:cs typeface="Montserrat"/>
              <a:sym typeface="Montserrat"/>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Survival of the Fittest</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Declaring the Winner</a:t>
            </a:r>
            <a:endParaRPr sz="2000" b="1" i="0" u="none" strike="noStrike" cap="none">
              <a:solidFill>
                <a:schemeClr val="lt1"/>
              </a:solidFill>
              <a:latin typeface="Montserrat"/>
              <a:ea typeface="Montserrat"/>
              <a:cs typeface="Montserrat"/>
              <a:sym typeface="Montserrat"/>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a:solidFill>
                  <a:schemeClr val="lt1"/>
                </a:solidFill>
                <a:latin typeface="Montserrat"/>
                <a:ea typeface="Montserrat"/>
                <a:cs typeface="Montserrat"/>
                <a:sym typeface="Montserrat"/>
              </a:rPr>
              <a:t>Feature Importance(SHAP)</a:t>
            </a:r>
            <a:endParaRPr sz="2000" b="1">
              <a:solidFill>
                <a:schemeClr val="lt1"/>
              </a:solidFill>
              <a:latin typeface="Montserrat"/>
              <a:ea typeface="Montserrat"/>
              <a:cs typeface="Montserrat"/>
              <a:sym typeface="Montserrat"/>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Conclusion</a:t>
            </a:r>
            <a:endParaRPr/>
          </a:p>
          <a:p>
            <a:pPr marL="0" marR="0" lvl="0" indent="0" algn="l" rtl="0">
              <a:lnSpc>
                <a:spcPct val="100000"/>
              </a:lnSpc>
              <a:spcBef>
                <a:spcPts val="0"/>
              </a:spcBef>
              <a:spcAft>
                <a:spcPts val="0"/>
              </a:spcAft>
              <a:buNone/>
            </a:pPr>
            <a:endParaRPr/>
          </a:p>
        </p:txBody>
      </p:sp>
      <p:sp>
        <p:nvSpPr>
          <p:cNvPr id="61" name="Google Shape;61;p14"/>
          <p:cNvSpPr/>
          <p:nvPr/>
        </p:nvSpPr>
        <p:spPr>
          <a:xfrm rot="5400000">
            <a:off x="4551349" y="550849"/>
            <a:ext cx="5143500" cy="4041802"/>
          </a:xfrm>
          <a:prstGeom prst="flowChartDocument">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 name="Google Shape;62;p14"/>
          <p:cNvSpPr txBox="1">
            <a:spLocks noGrp="1"/>
          </p:cNvSpPr>
          <p:nvPr>
            <p:ph type="title"/>
          </p:nvPr>
        </p:nvSpPr>
        <p:spPr>
          <a:xfrm>
            <a:off x="311700" y="253400"/>
            <a:ext cx="4790498" cy="103111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Can Machines Predict Future? Let’s find out!</a:t>
            </a:r>
            <a:endParaRPr b="1">
              <a:latin typeface="Montserrat"/>
              <a:ea typeface="Montserrat"/>
              <a:cs typeface="Montserrat"/>
              <a:sym typeface="Montserrat"/>
            </a:endParaRPr>
          </a:p>
        </p:txBody>
      </p:sp>
      <p:pic>
        <p:nvPicPr>
          <p:cNvPr id="63" name="Google Shape;63;p14"/>
          <p:cNvPicPr preferRelativeResize="0"/>
          <p:nvPr/>
        </p:nvPicPr>
        <p:blipFill rotWithShape="1">
          <a:blip r:embed="rId3">
            <a:alphaModFix/>
          </a:blip>
          <a:srcRect/>
          <a:stretch/>
        </p:blipFill>
        <p:spPr>
          <a:xfrm>
            <a:off x="5580280" y="224544"/>
            <a:ext cx="3321412" cy="2051957"/>
          </a:xfrm>
          <a:prstGeom prst="rect">
            <a:avLst/>
          </a:prstGeom>
          <a:noFill/>
          <a:ln>
            <a:noFill/>
          </a:ln>
          <a:effectLst>
            <a:reflection stA="52000" endA="300" endPos="35000" sy="-100000" algn="bl" rotWithShape="0"/>
          </a:effectLst>
        </p:spPr>
      </p:pic>
      <p:pic>
        <p:nvPicPr>
          <p:cNvPr id="64" name="Google Shape;64;p14"/>
          <p:cNvPicPr preferRelativeResize="0"/>
          <p:nvPr/>
        </p:nvPicPr>
        <p:blipFill rotWithShape="1">
          <a:blip r:embed="rId4">
            <a:alphaModFix amt="86000"/>
          </a:blip>
          <a:srcRect/>
          <a:stretch/>
        </p:blipFill>
        <p:spPr>
          <a:xfrm>
            <a:off x="6131315" y="3305221"/>
            <a:ext cx="2359541" cy="15175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Effect transition="in" filter="fade">
                                      <p:cBhvr>
                                        <p:cTn id="17" dur="500"/>
                                        <p:tgtEl>
                                          <p:spTgt spid="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xEl>
                                              <p:pRg st="3" end="3"/>
                                            </p:txEl>
                                          </p:spTgt>
                                        </p:tgtEl>
                                        <p:attrNameLst>
                                          <p:attrName>style.visibility</p:attrName>
                                        </p:attrNameLst>
                                      </p:cBhvr>
                                      <p:to>
                                        <p:strVal val="visible"/>
                                      </p:to>
                                    </p:set>
                                    <p:animEffect transition="in" filter="fade">
                                      <p:cBhvr>
                                        <p:cTn id="22" dur="500"/>
                                        <p:tgtEl>
                                          <p:spTgt spid="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
                                            <p:txEl>
                                              <p:pRg st="4" end="4"/>
                                            </p:txEl>
                                          </p:spTgt>
                                        </p:tgtEl>
                                        <p:attrNameLst>
                                          <p:attrName>style.visibility</p:attrName>
                                        </p:attrNameLst>
                                      </p:cBhvr>
                                      <p:to>
                                        <p:strVal val="visible"/>
                                      </p:to>
                                    </p:set>
                                    <p:animEffect transition="in" filter="fade">
                                      <p:cBhvr>
                                        <p:cTn id="27" dur="500"/>
                                        <p:tgtEl>
                                          <p:spTgt spid="6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
                                            <p:txEl>
                                              <p:pRg st="5" end="5"/>
                                            </p:txEl>
                                          </p:spTgt>
                                        </p:tgtEl>
                                        <p:attrNameLst>
                                          <p:attrName>style.visibility</p:attrName>
                                        </p:attrNameLst>
                                      </p:cBhvr>
                                      <p:to>
                                        <p:strVal val="visible"/>
                                      </p:to>
                                    </p:set>
                                    <p:animEffect transition="in" filter="fade">
                                      <p:cBhvr>
                                        <p:cTn id="32" dur="500"/>
                                        <p:tgtEl>
                                          <p:spTgt spid="6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xEl>
                                              <p:pRg st="6" end="6"/>
                                            </p:txEl>
                                          </p:spTgt>
                                        </p:tgtEl>
                                        <p:attrNameLst>
                                          <p:attrName>style.visibility</p:attrName>
                                        </p:attrNameLst>
                                      </p:cBhvr>
                                      <p:to>
                                        <p:strVal val="visible"/>
                                      </p:to>
                                    </p:set>
                                    <p:animEffect transition="in" filter="fade">
                                      <p:cBhvr>
                                        <p:cTn id="37" dur="500"/>
                                        <p:tgtEl>
                                          <p:spTgt spid="6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
                                            <p:txEl>
                                              <p:pRg st="7" end="7"/>
                                            </p:txEl>
                                          </p:spTgt>
                                        </p:tgtEl>
                                        <p:attrNameLst>
                                          <p:attrName>style.visibility</p:attrName>
                                        </p:attrNameLst>
                                      </p:cBhvr>
                                      <p:to>
                                        <p:strVal val="visible"/>
                                      </p:to>
                                    </p:set>
                                    <p:animEffect transition="in" filter="fade">
                                      <p:cBhvr>
                                        <p:cTn id="42" dur="500"/>
                                        <p:tgtEl>
                                          <p:spTgt spid="6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
                                            <p:txEl>
                                              <p:pRg st="8" end="8"/>
                                            </p:txEl>
                                          </p:spTgt>
                                        </p:tgtEl>
                                        <p:attrNameLst>
                                          <p:attrName>style.visibility</p:attrName>
                                        </p:attrNameLst>
                                      </p:cBhvr>
                                      <p:to>
                                        <p:strVal val="visible"/>
                                      </p:to>
                                    </p:set>
                                    <p:animEffect transition="in" filter="fade">
                                      <p:cBhvr>
                                        <p:cTn id="47" dur="500"/>
                                        <p:tgtEl>
                                          <p:spTgt spid="6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
                                            <p:txEl>
                                              <p:pRg st="9" end="9"/>
                                            </p:txEl>
                                          </p:spTgt>
                                        </p:tgtEl>
                                        <p:attrNameLst>
                                          <p:attrName>style.visibility</p:attrName>
                                        </p:attrNameLst>
                                      </p:cBhvr>
                                      <p:to>
                                        <p:strVal val="visible"/>
                                      </p:to>
                                    </p:set>
                                    <p:animEffect transition="in" filter="fade">
                                      <p:cBhvr>
                                        <p:cTn id="52" dur="500"/>
                                        <p:tgtEl>
                                          <p:spTgt spid="6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Montserrat"/>
                <a:ea typeface="Montserrat"/>
                <a:cs typeface="Montserrat"/>
                <a:sym typeface="Montserrat"/>
              </a:rPr>
              <a:t>XGBoost</a:t>
            </a:r>
            <a:endParaRPr/>
          </a:p>
        </p:txBody>
      </p:sp>
      <p:sp>
        <p:nvSpPr>
          <p:cNvPr id="210" name="Google Shape;210;p32"/>
          <p:cNvSpPr txBox="1">
            <a:spLocks noGrp="1"/>
          </p:cNvSpPr>
          <p:nvPr>
            <p:ph type="body" idx="1"/>
          </p:nvPr>
        </p:nvSpPr>
        <p:spPr>
          <a:xfrm>
            <a:off x="311695" y="1275653"/>
            <a:ext cx="8520600" cy="3416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US" b="1" u="sng">
                <a:solidFill>
                  <a:schemeClr val="lt1"/>
                </a:solidFill>
                <a:latin typeface="Montserrat"/>
                <a:ea typeface="Montserrat"/>
                <a:cs typeface="Montserrat"/>
                <a:sym typeface="Montserrat"/>
              </a:rPr>
              <a:t>Parameters for GridSearchCV</a:t>
            </a:r>
            <a:endParaRPr sz="1150" b="1" u="sng">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a:solidFill>
                  <a:schemeClr val="lt1"/>
                </a:solidFill>
                <a:highlight>
                  <a:srgbClr val="FFFFFE"/>
                </a:highlight>
                <a:latin typeface="Montserrat Medium"/>
                <a:ea typeface="Montserrat Medium"/>
                <a:cs typeface="Montserrat Medium"/>
                <a:sym typeface="Montserrat Medium"/>
              </a:rPr>
              <a:t>{'learning_rate': [0.1,0.3,0.5], 'max_depth': [5,7,10], 'n_estimators': [50,100], 'reg_lambda': [0.1,1,10], 'seed': [123]}</a:t>
            </a:r>
            <a:endParaRPr>
              <a:solidFill>
                <a:schemeClr val="lt1"/>
              </a:solidFill>
              <a:highlight>
                <a:srgbClr val="FFFFFE"/>
              </a:highlight>
              <a:latin typeface="Montserrat Medium"/>
              <a:ea typeface="Montserrat Medium"/>
              <a:cs typeface="Montserrat Medium"/>
              <a:sym typeface="Montserrat Medium"/>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US" b="1" u="sng">
                <a:solidFill>
                  <a:schemeClr val="lt1"/>
                </a:solidFill>
                <a:latin typeface="Montserrat"/>
                <a:ea typeface="Montserrat"/>
                <a:cs typeface="Montserrat"/>
                <a:sym typeface="Montserrat"/>
              </a:rPr>
              <a:t>Best Parameters</a:t>
            </a:r>
            <a:endParaRPr b="1" u="sng">
              <a:solidFill>
                <a:schemeClr val="lt1"/>
              </a:solidFill>
              <a:latin typeface="Montserrat"/>
              <a:ea typeface="Montserrat"/>
              <a:cs typeface="Montserrat"/>
              <a:sym typeface="Montserrat"/>
            </a:endParaRPr>
          </a:p>
          <a:p>
            <a:pPr marL="0" lvl="0" indent="0" algn="l" rtl="0">
              <a:lnSpc>
                <a:spcPct val="100000"/>
              </a:lnSpc>
              <a:spcBef>
                <a:spcPts val="0"/>
              </a:spcBef>
              <a:spcAft>
                <a:spcPts val="0"/>
              </a:spcAft>
              <a:buNone/>
            </a:pPr>
            <a:endParaRPr sz="1700">
              <a:solidFill>
                <a:schemeClr val="lt1"/>
              </a:solidFill>
              <a:latin typeface="Montserrat SemiBold"/>
              <a:ea typeface="Montserrat SemiBold"/>
              <a:cs typeface="Montserrat SemiBold"/>
              <a:sym typeface="Montserrat SemiBold"/>
            </a:endParaRPr>
          </a:p>
          <a:p>
            <a:pPr marL="0" lvl="0" indent="0" algn="l" rtl="0">
              <a:lnSpc>
                <a:spcPct val="100000"/>
              </a:lnSpc>
              <a:spcBef>
                <a:spcPts val="0"/>
              </a:spcBef>
              <a:spcAft>
                <a:spcPts val="0"/>
              </a:spcAft>
              <a:buNone/>
            </a:pPr>
            <a:r>
              <a:rPr lang="en-US">
                <a:solidFill>
                  <a:schemeClr val="lt1"/>
                </a:solidFill>
                <a:highlight>
                  <a:srgbClr val="FFFFFF"/>
                </a:highlight>
                <a:latin typeface="Montserrat Medium"/>
                <a:ea typeface="Montserrat Medium"/>
                <a:cs typeface="Montserrat Medium"/>
                <a:sym typeface="Montserrat Medium"/>
              </a:rPr>
              <a:t>{'learning_rate': 0.3, 'max_depth': 10, 'n_estimators': 100, 'reg_lambda': 1, 'seed': 123}</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Declaring the Winner</a:t>
            </a:r>
            <a:endParaRPr b="1">
              <a:latin typeface="Montserrat"/>
              <a:ea typeface="Montserrat"/>
              <a:cs typeface="Montserrat"/>
              <a:sym typeface="Montserrat"/>
            </a:endParaRPr>
          </a:p>
        </p:txBody>
      </p:sp>
      <p:sp>
        <p:nvSpPr>
          <p:cNvPr id="216" name="Google Shape;216;p33"/>
          <p:cNvSpPr txBox="1"/>
          <p:nvPr/>
        </p:nvSpPr>
        <p:spPr>
          <a:xfrm>
            <a:off x="311700" y="1132125"/>
            <a:ext cx="5293200" cy="3063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lt1"/>
              </a:buClr>
              <a:buSzPts val="1700"/>
              <a:buFont typeface="Montserrat SemiBold"/>
              <a:buChar char="●"/>
            </a:pPr>
            <a:r>
              <a:rPr lang="en-US" sz="1700">
                <a:solidFill>
                  <a:schemeClr val="lt1"/>
                </a:solidFill>
                <a:latin typeface="Montserrat SemiBold"/>
                <a:ea typeface="Montserrat SemiBold"/>
                <a:cs typeface="Montserrat SemiBold"/>
                <a:sym typeface="Montserrat SemiBold"/>
              </a:rPr>
              <a:t>As seen from all the metric above , the best metric to measure the goodness of the model is AUC-ROC and Accuracy(as we have a balanced data set after using SMOTE).</a:t>
            </a:r>
            <a:endParaRPr sz="1700">
              <a:solidFill>
                <a:schemeClr val="lt1"/>
              </a:solidFill>
              <a:latin typeface="Montserrat SemiBold"/>
              <a:ea typeface="Montserrat SemiBold"/>
              <a:cs typeface="Montserrat SemiBold"/>
              <a:sym typeface="Montserrat SemiBold"/>
            </a:endParaRPr>
          </a:p>
          <a:p>
            <a:pPr marL="457200" lvl="0" indent="0" algn="l" rtl="0">
              <a:spcBef>
                <a:spcPts val="0"/>
              </a:spcBef>
              <a:spcAft>
                <a:spcPts val="0"/>
              </a:spcAft>
              <a:buNone/>
            </a:pPr>
            <a:endParaRPr sz="1700">
              <a:solidFill>
                <a:schemeClr val="lt1"/>
              </a:solidFill>
              <a:latin typeface="Montserrat SemiBold"/>
              <a:ea typeface="Montserrat SemiBold"/>
              <a:cs typeface="Montserrat SemiBold"/>
              <a:sym typeface="Montserrat SemiBold"/>
            </a:endParaRPr>
          </a:p>
          <a:p>
            <a:pPr marL="457200" lvl="0" indent="-336550" algn="l" rtl="0">
              <a:spcBef>
                <a:spcPts val="0"/>
              </a:spcBef>
              <a:spcAft>
                <a:spcPts val="0"/>
              </a:spcAft>
              <a:buClr>
                <a:schemeClr val="lt1"/>
              </a:buClr>
              <a:buSzPts val="1700"/>
              <a:buFont typeface="Montserrat SemiBold"/>
              <a:buChar char="●"/>
            </a:pPr>
            <a:r>
              <a:rPr lang="en-US" sz="1700">
                <a:solidFill>
                  <a:schemeClr val="lt1"/>
                </a:solidFill>
                <a:latin typeface="Montserrat SemiBold"/>
                <a:ea typeface="Montserrat SemiBold"/>
                <a:cs typeface="Montserrat SemiBold"/>
                <a:sym typeface="Montserrat SemiBold"/>
              </a:rPr>
              <a:t>Thus,we would declare XG Boost as the winner among all the models having the best accuracy and AUC-ROC, taking a decent amount of time for training as shown above.</a:t>
            </a:r>
            <a:endParaRPr sz="1700">
              <a:solidFill>
                <a:schemeClr val="lt1"/>
              </a:solidFill>
              <a:latin typeface="Montserrat SemiBold"/>
              <a:ea typeface="Montserrat SemiBold"/>
              <a:cs typeface="Montserrat SemiBold"/>
              <a:sym typeface="Montserrat SemiBold"/>
            </a:endParaRPr>
          </a:p>
        </p:txBody>
      </p:sp>
      <p:pic>
        <p:nvPicPr>
          <p:cNvPr id="217" name="Google Shape;217;p33"/>
          <p:cNvPicPr preferRelativeResize="0"/>
          <p:nvPr/>
        </p:nvPicPr>
        <p:blipFill>
          <a:blip r:embed="rId3">
            <a:alphaModFix/>
          </a:blip>
          <a:stretch>
            <a:fillRect/>
          </a:stretch>
        </p:blipFill>
        <p:spPr>
          <a:xfrm>
            <a:off x="6031950" y="1017725"/>
            <a:ext cx="2800350" cy="2771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Stacking</a:t>
            </a:r>
            <a:endParaRPr b="1">
              <a:latin typeface="Montserrat"/>
              <a:ea typeface="Montserrat"/>
              <a:cs typeface="Montserrat"/>
              <a:sym typeface="Montserrat"/>
            </a:endParaRPr>
          </a:p>
        </p:txBody>
      </p:sp>
      <p:pic>
        <p:nvPicPr>
          <p:cNvPr id="223" name="Google Shape;223;p34"/>
          <p:cNvPicPr preferRelativeResize="0"/>
          <p:nvPr/>
        </p:nvPicPr>
        <p:blipFill>
          <a:blip r:embed="rId3">
            <a:alphaModFix/>
          </a:blip>
          <a:stretch>
            <a:fillRect/>
          </a:stretch>
        </p:blipFill>
        <p:spPr>
          <a:xfrm>
            <a:off x="311688" y="1773425"/>
            <a:ext cx="5149576" cy="3298551"/>
          </a:xfrm>
          <a:prstGeom prst="rect">
            <a:avLst/>
          </a:prstGeom>
          <a:noFill/>
          <a:ln>
            <a:noFill/>
          </a:ln>
        </p:spPr>
      </p:pic>
      <p:sp>
        <p:nvSpPr>
          <p:cNvPr id="224" name="Google Shape;224;p34"/>
          <p:cNvSpPr txBox="1"/>
          <p:nvPr/>
        </p:nvSpPr>
        <p:spPr>
          <a:xfrm>
            <a:off x="311700" y="1164725"/>
            <a:ext cx="57954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35714"/>
              </a:lnSpc>
              <a:spcBef>
                <a:spcPts val="0"/>
              </a:spcBef>
              <a:spcAft>
                <a:spcPts val="0"/>
              </a:spcAft>
              <a:buClr>
                <a:schemeClr val="lt1"/>
              </a:buClr>
              <a:buSzPts val="1800"/>
              <a:buFont typeface="Montserrat Medium"/>
              <a:buChar char="●"/>
            </a:pPr>
            <a:r>
              <a:rPr lang="en-US" sz="1800">
                <a:solidFill>
                  <a:schemeClr val="lt1"/>
                </a:solidFill>
                <a:highlight>
                  <a:srgbClr val="FFFFFE"/>
                </a:highlight>
                <a:latin typeface="Montserrat Medium"/>
                <a:ea typeface="Montserrat Medium"/>
                <a:cs typeface="Montserrat Medium"/>
                <a:sym typeface="Montserrat Medium"/>
              </a:rPr>
              <a:t>Used logistic regression as the meta model.</a:t>
            </a:r>
            <a:endParaRPr sz="1800">
              <a:solidFill>
                <a:schemeClr val="lt1"/>
              </a:solidFill>
              <a:highlight>
                <a:srgbClr val="FFFFFE"/>
              </a:highlight>
              <a:latin typeface="Montserrat Medium"/>
              <a:ea typeface="Montserrat Medium"/>
              <a:cs typeface="Montserrat Medium"/>
              <a:sym typeface="Montserrat Medium"/>
            </a:endParaRPr>
          </a:p>
        </p:txBody>
      </p:sp>
      <p:sp>
        <p:nvSpPr>
          <p:cNvPr id="225" name="Google Shape;225;p34"/>
          <p:cNvSpPr txBox="1"/>
          <p:nvPr/>
        </p:nvSpPr>
        <p:spPr>
          <a:xfrm>
            <a:off x="1256975" y="2571750"/>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6286</a:t>
            </a:r>
            <a:endParaRPr>
              <a:solidFill>
                <a:srgbClr val="FFFFFF"/>
              </a:solidFill>
            </a:endParaRPr>
          </a:p>
        </p:txBody>
      </p:sp>
      <p:sp>
        <p:nvSpPr>
          <p:cNvPr id="226" name="Google Shape;226;p34"/>
          <p:cNvSpPr txBox="1"/>
          <p:nvPr/>
        </p:nvSpPr>
        <p:spPr>
          <a:xfrm>
            <a:off x="3319525" y="2571750"/>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791</a:t>
            </a:r>
            <a:endParaRPr>
              <a:solidFill>
                <a:srgbClr val="FFFFFF"/>
              </a:solidFill>
            </a:endParaRPr>
          </a:p>
        </p:txBody>
      </p:sp>
      <p:sp>
        <p:nvSpPr>
          <p:cNvPr id="227" name="Google Shape;227;p34"/>
          <p:cNvSpPr txBox="1"/>
          <p:nvPr/>
        </p:nvSpPr>
        <p:spPr>
          <a:xfrm>
            <a:off x="1256975" y="4087525"/>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953</a:t>
            </a:r>
            <a:endParaRPr>
              <a:solidFill>
                <a:srgbClr val="FFFFFF"/>
              </a:solidFill>
            </a:endParaRPr>
          </a:p>
        </p:txBody>
      </p:sp>
      <p:sp>
        <p:nvSpPr>
          <p:cNvPr id="228" name="Google Shape;228;p34"/>
          <p:cNvSpPr txBox="1"/>
          <p:nvPr/>
        </p:nvSpPr>
        <p:spPr>
          <a:xfrm>
            <a:off x="3319525" y="4087525"/>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6114</a:t>
            </a:r>
            <a:endParaRPr>
              <a:solidFill>
                <a:srgbClr val="FFFFFF"/>
              </a:solidFill>
            </a:endParaRPr>
          </a:p>
        </p:txBody>
      </p:sp>
      <p:sp>
        <p:nvSpPr>
          <p:cNvPr id="229" name="Google Shape;229;p34"/>
          <p:cNvSpPr txBox="1"/>
          <p:nvPr/>
        </p:nvSpPr>
        <p:spPr>
          <a:xfrm>
            <a:off x="5675875" y="1910425"/>
            <a:ext cx="2587800" cy="25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Montserrat Medium"/>
                <a:ea typeface="Montserrat Medium"/>
                <a:cs typeface="Montserrat Medium"/>
                <a:sym typeface="Montserrat Medium"/>
              </a:rPr>
              <a:t>Stacking Accuracy : 0.8760</a:t>
            </a:r>
            <a:endParaRPr sz="180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None/>
            </a:pPr>
            <a:r>
              <a:rPr lang="en-US" sz="1800">
                <a:solidFill>
                  <a:schemeClr val="lt1"/>
                </a:solidFill>
                <a:latin typeface="Montserrat Medium"/>
                <a:ea typeface="Montserrat Medium"/>
                <a:cs typeface="Montserrat Medium"/>
                <a:sym typeface="Montserrat Medium"/>
              </a:rPr>
              <a:t>Stacking Precision:</a:t>
            </a:r>
            <a:endParaRPr sz="180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None/>
            </a:pPr>
            <a:r>
              <a:rPr lang="en-US" sz="1800">
                <a:solidFill>
                  <a:schemeClr val="lt1"/>
                </a:solidFill>
                <a:latin typeface="Montserrat Medium"/>
                <a:ea typeface="Montserrat Medium"/>
                <a:cs typeface="Montserrat Medium"/>
                <a:sym typeface="Montserrat Medium"/>
              </a:rPr>
              <a:t>0.8854</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Stacking Recall :</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0.8651</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Stacking AUC :</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0.8761</a:t>
            </a:r>
            <a:endParaRPr sz="18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Feature Importance</a:t>
            </a:r>
            <a:r>
              <a:rPr lang="en-US" sz="2000" b="1">
                <a:latin typeface="Montserrat"/>
                <a:ea typeface="Montserrat"/>
                <a:cs typeface="Montserrat"/>
                <a:sym typeface="Montserrat"/>
              </a:rPr>
              <a:t>(Using Shapley Value)</a:t>
            </a:r>
            <a:endParaRPr sz="2000" b="1">
              <a:latin typeface="Montserrat"/>
              <a:ea typeface="Montserrat"/>
              <a:cs typeface="Montserrat"/>
              <a:sym typeface="Montserrat"/>
            </a:endParaRPr>
          </a:p>
        </p:txBody>
      </p:sp>
      <p:pic>
        <p:nvPicPr>
          <p:cNvPr id="235" name="Google Shape;235;p35"/>
          <p:cNvPicPr preferRelativeResize="0"/>
          <p:nvPr/>
        </p:nvPicPr>
        <p:blipFill>
          <a:blip r:embed="rId3">
            <a:alphaModFix/>
          </a:blip>
          <a:stretch>
            <a:fillRect/>
          </a:stretch>
        </p:blipFill>
        <p:spPr>
          <a:xfrm>
            <a:off x="2312675" y="1143525"/>
            <a:ext cx="4885376"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Feature Importance</a:t>
            </a:r>
            <a:r>
              <a:rPr lang="en-US" sz="2000" b="1">
                <a:latin typeface="Montserrat"/>
                <a:ea typeface="Montserrat"/>
                <a:cs typeface="Montserrat"/>
                <a:sym typeface="Montserrat"/>
              </a:rPr>
              <a:t>(Using Shapley Value)</a:t>
            </a:r>
            <a:endParaRPr b="1">
              <a:latin typeface="Montserrat"/>
              <a:ea typeface="Montserrat"/>
              <a:cs typeface="Montserrat"/>
              <a:sym typeface="Montserrat"/>
            </a:endParaRPr>
          </a:p>
        </p:txBody>
      </p:sp>
      <p:pic>
        <p:nvPicPr>
          <p:cNvPr id="241" name="Google Shape;241;p36"/>
          <p:cNvPicPr preferRelativeResize="0"/>
          <p:nvPr/>
        </p:nvPicPr>
        <p:blipFill>
          <a:blip r:embed="rId3">
            <a:alphaModFix/>
          </a:blip>
          <a:stretch>
            <a:fillRect/>
          </a:stretch>
        </p:blipFill>
        <p:spPr>
          <a:xfrm>
            <a:off x="2180400" y="1104175"/>
            <a:ext cx="4849975" cy="3653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Feature Importance</a:t>
            </a:r>
            <a:r>
              <a:rPr lang="en-US" sz="2000" b="1">
                <a:latin typeface="Montserrat"/>
                <a:ea typeface="Montserrat"/>
                <a:cs typeface="Montserrat"/>
                <a:sym typeface="Montserrat"/>
              </a:rPr>
              <a:t>(Using Shapley Value)</a:t>
            </a:r>
            <a:endParaRPr b="1">
              <a:latin typeface="Montserrat"/>
              <a:ea typeface="Montserrat"/>
              <a:cs typeface="Montserrat"/>
              <a:sym typeface="Montserrat"/>
            </a:endParaRPr>
          </a:p>
        </p:txBody>
      </p:sp>
      <p:pic>
        <p:nvPicPr>
          <p:cNvPr id="247" name="Google Shape;247;p37"/>
          <p:cNvPicPr preferRelativeResize="0"/>
          <p:nvPr/>
        </p:nvPicPr>
        <p:blipFill>
          <a:blip r:embed="rId3">
            <a:alphaModFix/>
          </a:blip>
          <a:stretch>
            <a:fillRect/>
          </a:stretch>
        </p:blipFill>
        <p:spPr>
          <a:xfrm>
            <a:off x="1872900" y="1212050"/>
            <a:ext cx="4696250" cy="3820975"/>
          </a:xfrm>
          <a:prstGeom prst="rect">
            <a:avLst/>
          </a:prstGeom>
          <a:noFill/>
          <a:ln>
            <a:noFill/>
          </a:ln>
        </p:spPr>
      </p:pic>
      <p:sp>
        <p:nvSpPr>
          <p:cNvPr id="248" name="Google Shape;248;p3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54" name="Google Shape;254;p38"/>
          <p:cNvSpPr txBox="1"/>
          <p:nvPr/>
        </p:nvSpPr>
        <p:spPr>
          <a:xfrm>
            <a:off x="642950" y="1080875"/>
            <a:ext cx="8078700" cy="4069200"/>
          </a:xfrm>
          <a:prstGeom prst="rect">
            <a:avLst/>
          </a:prstGeom>
          <a:noFill/>
          <a:ln>
            <a:noFill/>
          </a:ln>
        </p:spPr>
        <p:txBody>
          <a:bodyPr spcFirstLastPara="1" wrap="square" lIns="91425" tIns="91425" rIns="91425" bIns="91425" anchor="t" anchorCtr="0">
            <a:spAutoFit/>
          </a:bodyPr>
          <a:lstStyle/>
          <a:p>
            <a:pPr marL="457200" lvl="0" indent="-320675" algn="l" rtl="0">
              <a:lnSpc>
                <a:spcPct val="135714"/>
              </a:lnSpc>
              <a:spcBef>
                <a:spcPts val="0"/>
              </a:spcBef>
              <a:spcAft>
                <a:spcPts val="0"/>
              </a:spcAft>
              <a:buClr>
                <a:schemeClr val="lt1"/>
              </a:buClr>
              <a:buSzPts val="1450"/>
              <a:buFont typeface="Montserrat Medium"/>
              <a:buChar char="●"/>
            </a:pPr>
            <a:r>
              <a:rPr lang="en-US" sz="1450">
                <a:solidFill>
                  <a:schemeClr val="lt1"/>
                </a:solidFill>
                <a:highlight>
                  <a:srgbClr val="FFFFFE"/>
                </a:highlight>
                <a:latin typeface="Montserrat Medium"/>
                <a:ea typeface="Montserrat Medium"/>
                <a:cs typeface="Montserrat Medium"/>
                <a:sym typeface="Montserrat Medium"/>
              </a:rPr>
              <a:t>XGBoost has shown the best performance, but in the end it was able to identify slightly more that a half of positive outcomes, which tells me there must be ways to improve it.</a:t>
            </a:r>
            <a:endParaRPr sz="1450">
              <a:solidFill>
                <a:schemeClr val="lt1"/>
              </a:solidFill>
              <a:highlight>
                <a:srgbClr val="FFFFFE"/>
              </a:highlight>
              <a:latin typeface="Montserrat Medium"/>
              <a:ea typeface="Montserrat Medium"/>
              <a:cs typeface="Montserrat Medium"/>
              <a:sym typeface="Montserrat Medium"/>
            </a:endParaRPr>
          </a:p>
          <a:p>
            <a:pPr marL="457200" lvl="0" indent="-320675" algn="l" rtl="0">
              <a:lnSpc>
                <a:spcPct val="170000"/>
              </a:lnSpc>
              <a:spcBef>
                <a:spcPts val="0"/>
              </a:spcBef>
              <a:spcAft>
                <a:spcPts val="0"/>
              </a:spcAft>
              <a:buClr>
                <a:schemeClr val="lt1"/>
              </a:buClr>
              <a:buSzPts val="1450"/>
              <a:buFont typeface="Montserrat Medium"/>
              <a:buChar char="●"/>
            </a:pPr>
            <a:r>
              <a:rPr lang="en-US" sz="1450">
                <a:solidFill>
                  <a:schemeClr val="lt1"/>
                </a:solidFill>
                <a:latin typeface="Montserrat Medium"/>
                <a:ea typeface="Montserrat Medium"/>
                <a:cs typeface="Montserrat Medium"/>
                <a:sym typeface="Montserrat Medium"/>
              </a:rPr>
              <a:t>The customer's account balance has a huge influence on the campaign's outcome. People with account balance above 1490$ are more likely to subscribe for term deposit, so future address those customers.</a:t>
            </a:r>
            <a:endParaRPr sz="1450">
              <a:solidFill>
                <a:schemeClr val="lt1"/>
              </a:solidFill>
              <a:latin typeface="Montserrat Medium"/>
              <a:ea typeface="Montserrat Medium"/>
              <a:cs typeface="Montserrat Medium"/>
              <a:sym typeface="Montserrat Medium"/>
            </a:endParaRPr>
          </a:p>
          <a:p>
            <a:pPr marL="457200" marR="279400" lvl="0" indent="-320675" algn="l" rtl="0">
              <a:lnSpc>
                <a:spcPct val="115000"/>
              </a:lnSpc>
              <a:spcBef>
                <a:spcPts val="0"/>
              </a:spcBef>
              <a:spcAft>
                <a:spcPts val="0"/>
              </a:spcAft>
              <a:buClr>
                <a:schemeClr val="lt1"/>
              </a:buClr>
              <a:buSzPts val="1450"/>
              <a:buFont typeface="Montserrat Medium"/>
              <a:buChar char="●"/>
            </a:pPr>
            <a:r>
              <a:rPr lang="en-US" sz="1450">
                <a:solidFill>
                  <a:schemeClr val="lt1"/>
                </a:solidFill>
                <a:latin typeface="Montserrat Medium"/>
                <a:ea typeface="Montserrat Medium"/>
                <a:cs typeface="Montserrat Medium"/>
                <a:sym typeface="Montserrat Medium"/>
              </a:rPr>
              <a:t>The customer's age affects campaign outcome as well. Future campaigns should concentrate on customers from age categories below 30 years old and above 50 years old.</a:t>
            </a:r>
            <a:endParaRPr sz="1450">
              <a:solidFill>
                <a:schemeClr val="lt1"/>
              </a:solidFill>
              <a:latin typeface="Montserrat Medium"/>
              <a:ea typeface="Montserrat Medium"/>
              <a:cs typeface="Montserrat Medium"/>
              <a:sym typeface="Montserrat Medium"/>
            </a:endParaRPr>
          </a:p>
          <a:p>
            <a:pPr marL="457200" marR="279400" lvl="0" indent="-320675" algn="l" rtl="0">
              <a:lnSpc>
                <a:spcPct val="115000"/>
              </a:lnSpc>
              <a:spcBef>
                <a:spcPts val="0"/>
              </a:spcBef>
              <a:spcAft>
                <a:spcPts val="0"/>
              </a:spcAft>
              <a:buClr>
                <a:schemeClr val="lt1"/>
              </a:buClr>
              <a:buSzPts val="1450"/>
              <a:buFont typeface="Montserrat Medium"/>
              <a:buChar char="●"/>
            </a:pPr>
            <a:r>
              <a:rPr lang="en-US" sz="1450">
                <a:solidFill>
                  <a:schemeClr val="lt1"/>
                </a:solidFill>
                <a:latin typeface="Montserrat Medium"/>
                <a:ea typeface="Montserrat Medium"/>
                <a:cs typeface="Montserrat Medium"/>
                <a:sym typeface="Montserrat Medium"/>
              </a:rPr>
              <a:t>Number of contacts with the customer during the campaign is also crucial. The number of contacts with the customer shouldn't exceed 4.</a:t>
            </a:r>
            <a:endParaRPr sz="1650">
              <a:solidFill>
                <a:schemeClr val="lt1"/>
              </a:solidFill>
              <a:highlight>
                <a:srgbClr val="FFFFFE"/>
              </a:highlight>
              <a:latin typeface="Montserrat Medium"/>
              <a:ea typeface="Montserrat Medium"/>
              <a:cs typeface="Montserrat Medium"/>
              <a:sym typeface="Montserrat Medium"/>
            </a:endParaRPr>
          </a:p>
          <a:p>
            <a:pPr marL="457200" lvl="0" indent="0" algn="l" rtl="0">
              <a:lnSpc>
                <a:spcPct val="135714"/>
              </a:lnSpc>
              <a:spcBef>
                <a:spcPts val="2700"/>
              </a:spcBef>
              <a:spcAft>
                <a:spcPts val="0"/>
              </a:spcAft>
              <a:buNone/>
            </a:pPr>
            <a:endParaRPr sz="1350">
              <a:solidFill>
                <a:schemeClr val="lt1"/>
              </a:solidFill>
              <a:highlight>
                <a:srgbClr val="FFFFFE"/>
              </a:highlight>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b="1">
                <a:latin typeface="Montserrat"/>
                <a:ea typeface="Montserrat"/>
                <a:cs typeface="Montserrat"/>
                <a:sym typeface="Montserrat"/>
              </a:rPr>
              <a:t>Q &amp; A</a:t>
            </a:r>
            <a:endParaRPr b="1">
              <a:latin typeface="Montserrat"/>
              <a:ea typeface="Montserrat"/>
              <a:cs typeface="Montserrat"/>
              <a:sym typeface="Montserrat"/>
            </a:endParaRPr>
          </a:p>
        </p:txBody>
      </p:sp>
      <p:sp>
        <p:nvSpPr>
          <p:cNvPr id="260" name="Google Shape;260;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What to achieve?</a:t>
            </a:r>
            <a:br>
              <a:rPr lang="en-US" b="1">
                <a:latin typeface="Montserrat"/>
                <a:ea typeface="Montserrat"/>
                <a:cs typeface="Montserrat"/>
                <a:sym typeface="Montserrat"/>
              </a:rPr>
            </a:br>
            <a:endParaRPr b="1">
              <a:latin typeface="Montserrat"/>
              <a:ea typeface="Montserrat"/>
              <a:cs typeface="Montserrat"/>
              <a:sym typeface="Montserrat"/>
            </a:endParaRPr>
          </a:p>
        </p:txBody>
      </p:sp>
      <p:sp>
        <p:nvSpPr>
          <p:cNvPr id="70" name="Google Shape;70;p15"/>
          <p:cNvSpPr txBox="1">
            <a:spLocks noGrp="1"/>
          </p:cNvSpPr>
          <p:nvPr>
            <p:ph type="body" idx="1"/>
          </p:nvPr>
        </p:nvSpPr>
        <p:spPr>
          <a:xfrm>
            <a:off x="167725" y="1152475"/>
            <a:ext cx="5775900" cy="3811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Noto Sans Symbols"/>
              <a:buChar char="▪"/>
            </a:pPr>
            <a:r>
              <a:rPr lang="en-US" sz="1600" b="1">
                <a:solidFill>
                  <a:schemeClr val="lt1"/>
                </a:solidFill>
                <a:latin typeface="Montserrat"/>
                <a:ea typeface="Montserrat"/>
                <a:cs typeface="Montserrat"/>
                <a:sym typeface="Montserrat"/>
              </a:rPr>
              <a:t>Main Objective</a:t>
            </a:r>
            <a:r>
              <a:rPr lang="en-US">
                <a:solidFill>
                  <a:schemeClr val="lt1"/>
                </a:solidFill>
                <a:latin typeface="Montserrat"/>
                <a:ea typeface="Montserrat"/>
                <a:cs typeface="Montserrat"/>
                <a:sym typeface="Montserrat"/>
              </a:rPr>
              <a:t>:</a:t>
            </a:r>
            <a:r>
              <a:rPr lang="en-US">
                <a:solidFill>
                  <a:schemeClr val="lt1"/>
                </a:solidFill>
                <a:latin typeface="Montserrat Medium"/>
                <a:ea typeface="Montserrat Medium"/>
                <a:cs typeface="Montserrat Medium"/>
                <a:sym typeface="Montserrat Medium"/>
              </a:rPr>
              <a:t> </a:t>
            </a:r>
            <a:r>
              <a:rPr lang="en-US" sz="1600">
                <a:solidFill>
                  <a:schemeClr val="lt1"/>
                </a:solidFill>
                <a:latin typeface="Montserrat Medium"/>
                <a:ea typeface="Montserrat Medium"/>
                <a:cs typeface="Montserrat Medium"/>
                <a:sym typeface="Montserrat Medium"/>
              </a:rPr>
              <a:t>Increase the effectiveness of the bank's telemarketing campaign.</a:t>
            </a:r>
            <a:endParaRPr>
              <a:latin typeface="Montserrat Medium"/>
              <a:ea typeface="Montserrat Medium"/>
              <a:cs typeface="Montserrat Medium"/>
              <a:sym typeface="Montserrat Medium"/>
            </a:endParaRPr>
          </a:p>
          <a:p>
            <a:pPr marL="457200" lvl="0" indent="-228600" algn="l" rtl="0">
              <a:lnSpc>
                <a:spcPct val="115000"/>
              </a:lnSpc>
              <a:spcBef>
                <a:spcPts val="0"/>
              </a:spcBef>
              <a:spcAft>
                <a:spcPts val="0"/>
              </a:spcAft>
              <a:buClr>
                <a:schemeClr val="lt1"/>
              </a:buClr>
              <a:buSzPts val="1800"/>
              <a:buFont typeface="Noto Sans Symbols"/>
              <a:buNone/>
            </a:pPr>
            <a:endParaRPr sz="1600">
              <a:solidFill>
                <a:schemeClr val="lt1"/>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lt1"/>
              </a:buClr>
              <a:buSzPts val="1800"/>
              <a:buFont typeface="Noto Sans Symbols"/>
              <a:buChar char="▪"/>
            </a:pPr>
            <a:r>
              <a:rPr lang="en-US" sz="1600" b="1">
                <a:solidFill>
                  <a:schemeClr val="lt1"/>
                </a:solidFill>
                <a:latin typeface="Montserrat"/>
                <a:ea typeface="Montserrat"/>
                <a:cs typeface="Montserrat"/>
                <a:sym typeface="Montserrat"/>
              </a:rPr>
              <a:t>Problem Statement: </a:t>
            </a:r>
            <a:r>
              <a:rPr lang="en-US" sz="1600">
                <a:solidFill>
                  <a:schemeClr val="lt1"/>
                </a:solidFill>
                <a:latin typeface="Montserrat Medium"/>
                <a:ea typeface="Montserrat Medium"/>
                <a:cs typeface="Montserrat Medium"/>
                <a:sym typeface="Montserrat Medium"/>
              </a:rPr>
              <a:t>The data is related with direct marketing campaigns of a Portuguese banking institution. The marketing campaigns were based on phone calls. Often, more than one contact to the same client was required, in order to access if the product (bank term deposit) would be ('yes') or not ('no') subscribed.</a:t>
            </a:r>
            <a:r>
              <a:rPr lang="en-US" sz="1600">
                <a:solidFill>
                  <a:schemeClr val="lt1"/>
                </a:solidFill>
                <a:highlight>
                  <a:srgbClr val="FFFFFF"/>
                </a:highlight>
                <a:latin typeface="Montserrat Medium"/>
                <a:ea typeface="Montserrat Medium"/>
                <a:cs typeface="Montserrat Medium"/>
                <a:sym typeface="Montserrat Medium"/>
              </a:rPr>
              <a:t>The classification goal is to predict if the client will subscribe a term deposit (variable ‘y’).</a:t>
            </a:r>
            <a:endParaRPr sz="1600">
              <a:solidFill>
                <a:schemeClr val="lt1"/>
              </a:solidFill>
              <a:highlight>
                <a:srgbClr val="FFFFFF"/>
              </a:highlight>
              <a:latin typeface="Montserrat Medium"/>
              <a:ea typeface="Montserrat Medium"/>
              <a:cs typeface="Montserrat Medium"/>
              <a:sym typeface="Montserrat Medium"/>
            </a:endParaRPr>
          </a:p>
          <a:p>
            <a:pPr marL="457200" lvl="0" indent="0" algn="l" rtl="0">
              <a:lnSpc>
                <a:spcPct val="115000"/>
              </a:lnSpc>
              <a:spcBef>
                <a:spcPts val="0"/>
              </a:spcBef>
              <a:spcAft>
                <a:spcPts val="0"/>
              </a:spcAft>
              <a:buNone/>
            </a:pPr>
            <a:endParaRPr sz="1600">
              <a:solidFill>
                <a:schemeClr val="lt1"/>
              </a:solidFill>
              <a:latin typeface="Montserrat"/>
              <a:ea typeface="Montserrat"/>
              <a:cs typeface="Montserrat"/>
              <a:sym typeface="Montserrat"/>
            </a:endParaRPr>
          </a:p>
          <a:p>
            <a:pPr marL="457200" lvl="0" indent="-228600" algn="l" rtl="0">
              <a:lnSpc>
                <a:spcPct val="115000"/>
              </a:lnSpc>
              <a:spcBef>
                <a:spcPts val="0"/>
              </a:spcBef>
              <a:spcAft>
                <a:spcPts val="0"/>
              </a:spcAft>
              <a:buClr>
                <a:schemeClr val="lt1"/>
              </a:buClr>
              <a:buSzPts val="1800"/>
              <a:buFont typeface="Noto Sans Symbols"/>
              <a:buNone/>
            </a:pPr>
            <a:endParaRPr sz="1600">
              <a:solidFill>
                <a:schemeClr val="lt1"/>
              </a:solidFill>
              <a:latin typeface="Montserrat"/>
              <a:ea typeface="Montserrat"/>
              <a:cs typeface="Montserrat"/>
              <a:sym typeface="Montserrat"/>
            </a:endParaRPr>
          </a:p>
        </p:txBody>
      </p:sp>
      <p:pic>
        <p:nvPicPr>
          <p:cNvPr id="71" name="Google Shape;71;p15"/>
          <p:cNvPicPr preferRelativeResize="0"/>
          <p:nvPr/>
        </p:nvPicPr>
        <p:blipFill rotWithShape="1">
          <a:blip r:embed="rId3">
            <a:alphaModFix amt="96000"/>
          </a:blip>
          <a:srcRect/>
          <a:stretch/>
        </p:blipFill>
        <p:spPr>
          <a:xfrm>
            <a:off x="6081475" y="1152475"/>
            <a:ext cx="2849775" cy="3125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7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Data Menu</a:t>
            </a:r>
            <a:endParaRPr b="1">
              <a:latin typeface="Montserrat"/>
              <a:ea typeface="Montserrat"/>
              <a:cs typeface="Montserrat"/>
              <a:sym typeface="Montserrat"/>
            </a:endParaRPr>
          </a:p>
        </p:txBody>
      </p:sp>
      <p:sp>
        <p:nvSpPr>
          <p:cNvPr id="77" name="Google Shape;77;p16"/>
          <p:cNvSpPr txBox="1">
            <a:spLocks noGrp="1"/>
          </p:cNvSpPr>
          <p:nvPr>
            <p:ph type="body" idx="1"/>
          </p:nvPr>
        </p:nvSpPr>
        <p:spPr>
          <a:xfrm>
            <a:off x="311699" y="1152475"/>
            <a:ext cx="4790071" cy="354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lt1"/>
              </a:buClr>
              <a:buSzPts val="1400"/>
              <a:buNone/>
            </a:pPr>
            <a:r>
              <a:rPr lang="en-US" sz="1800">
                <a:solidFill>
                  <a:schemeClr val="lt1"/>
                </a:solidFill>
                <a:latin typeface="Montserrat ExtraBold"/>
                <a:ea typeface="Montserrat ExtraBold"/>
                <a:cs typeface="Montserrat ExtraBold"/>
                <a:sym typeface="Montserrat ExtraBold"/>
              </a:rPr>
              <a:t>Categorical Features</a:t>
            </a:r>
            <a:endParaRPr/>
          </a:p>
          <a:p>
            <a:pPr marL="171450" lvl="0" indent="-82550" algn="l" rtl="0">
              <a:lnSpc>
                <a:spcPct val="115000"/>
              </a:lnSpc>
              <a:spcBef>
                <a:spcPts val="0"/>
              </a:spcBef>
              <a:spcAft>
                <a:spcPts val="0"/>
              </a:spcAft>
              <a:buClr>
                <a:schemeClr val="lt1"/>
              </a:buClr>
              <a:buSzPts val="1400"/>
              <a:buFont typeface="Noto Sans Symbols"/>
              <a:buNone/>
            </a:pPr>
            <a:endParaRPr sz="1200">
              <a:solidFill>
                <a:schemeClr val="lt1"/>
              </a:solidFill>
              <a:latin typeface="Montserrat Light"/>
              <a:ea typeface="Montserrat Light"/>
              <a:cs typeface="Montserrat Light"/>
              <a:sym typeface="Montserrat Light"/>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Marital - (Married , Single , Divorced)</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Job-(Management,BlueCollar,retired etc)</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Contact - (Telephone,Cellular,Unknown)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Education (Primary,Secondary,Tertiary)</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Month-(Jan,Feb,Mar,Apr,May etc)</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Poutcome - (Success,Failure,Other,Unknown)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Housing - (Yes/No)</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Loan - (Yes/No)</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Default - (Yes/No)</a:t>
            </a:r>
            <a:endParaRPr/>
          </a:p>
          <a:p>
            <a:pPr marL="0" lvl="0" indent="0" algn="l" rtl="0">
              <a:lnSpc>
                <a:spcPct val="115000"/>
              </a:lnSpc>
              <a:spcBef>
                <a:spcPts val="0"/>
              </a:spcBef>
              <a:spcAft>
                <a:spcPts val="0"/>
              </a:spcAft>
              <a:buClr>
                <a:schemeClr val="lt1"/>
              </a:buClr>
              <a:buSzPts val="1400"/>
              <a:buNone/>
            </a:pPr>
            <a:endParaRPr sz="1800">
              <a:solidFill>
                <a:schemeClr val="lt1"/>
              </a:solidFill>
              <a:latin typeface="Montserrat ExtraBold"/>
              <a:ea typeface="Montserrat ExtraBold"/>
              <a:cs typeface="Montserrat ExtraBold"/>
              <a:sym typeface="Montserrat ExtraBold"/>
            </a:endParaRPr>
          </a:p>
          <a:p>
            <a:pPr marL="0" lvl="0" indent="0" algn="l" rtl="0">
              <a:lnSpc>
                <a:spcPct val="115000"/>
              </a:lnSpc>
              <a:spcBef>
                <a:spcPts val="0"/>
              </a:spcBef>
              <a:spcAft>
                <a:spcPts val="0"/>
              </a:spcAft>
              <a:buClr>
                <a:schemeClr val="lt1"/>
              </a:buClr>
              <a:buSzPts val="1400"/>
              <a:buNone/>
            </a:pPr>
            <a:endParaRPr>
              <a:solidFill>
                <a:schemeClr val="lt1"/>
              </a:solidFill>
            </a:endParaRPr>
          </a:p>
        </p:txBody>
      </p:sp>
      <p:sp>
        <p:nvSpPr>
          <p:cNvPr id="78" name="Google Shape;78;p16"/>
          <p:cNvSpPr txBox="1">
            <a:spLocks noGrp="1"/>
          </p:cNvSpPr>
          <p:nvPr>
            <p:ph type="body" idx="2"/>
          </p:nvPr>
        </p:nvSpPr>
        <p:spPr>
          <a:xfrm>
            <a:off x="5101770" y="1228675"/>
            <a:ext cx="37305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US" sz="1800">
                <a:solidFill>
                  <a:schemeClr val="lt1"/>
                </a:solidFill>
                <a:latin typeface="Montserrat ExtraBold"/>
                <a:ea typeface="Montserrat ExtraBold"/>
                <a:cs typeface="Montserrat ExtraBold"/>
                <a:sym typeface="Montserrat ExtraBold"/>
              </a:rPr>
              <a:t>Numerical Features</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Age</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Balance</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Day</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Duration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Campaign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Pdays</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Previous</a:t>
            </a:r>
            <a:endParaRPr/>
          </a:p>
          <a:p>
            <a:pPr marL="228600" lvl="0" indent="0" algn="l" rtl="0">
              <a:lnSpc>
                <a:spcPct val="115000"/>
              </a:lnSpc>
              <a:spcBef>
                <a:spcPts val="0"/>
              </a:spcBef>
              <a:spcAft>
                <a:spcPts val="0"/>
              </a:spcAft>
              <a:buSzPts val="1400"/>
              <a:buNone/>
            </a:pPr>
            <a:endParaRPr sz="1800">
              <a:solidFill>
                <a:schemeClr val="lt1"/>
              </a:solidFill>
              <a:latin typeface="Montserrat ExtraBold"/>
              <a:ea typeface="Montserrat ExtraBold"/>
              <a:cs typeface="Montserrat ExtraBold"/>
              <a:sym typeface="Montserrat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8">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8">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8">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8">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8">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Defining the Target</a:t>
            </a:r>
            <a:endParaRPr b="1">
              <a:latin typeface="Montserrat"/>
              <a:ea typeface="Montserrat"/>
              <a:cs typeface="Montserrat"/>
              <a:sym typeface="Montserrat"/>
            </a:endParaRPr>
          </a:p>
        </p:txBody>
      </p:sp>
      <p:sp>
        <p:nvSpPr>
          <p:cNvPr id="84" name="Google Shape;84;p17"/>
          <p:cNvSpPr txBox="1">
            <a:spLocks noGrp="1"/>
          </p:cNvSpPr>
          <p:nvPr>
            <p:ph type="body" idx="1"/>
          </p:nvPr>
        </p:nvSpPr>
        <p:spPr>
          <a:xfrm>
            <a:off x="311700" y="1213257"/>
            <a:ext cx="8520600" cy="335561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                                                      </a:t>
            </a:r>
            <a:endParaRPr>
              <a:solidFill>
                <a:schemeClr val="lt1"/>
              </a:solidFill>
            </a:endParaRPr>
          </a:p>
        </p:txBody>
      </p:sp>
      <p:pic>
        <p:nvPicPr>
          <p:cNvPr id="85" name="Google Shape;85;p17"/>
          <p:cNvPicPr preferRelativeResize="0"/>
          <p:nvPr/>
        </p:nvPicPr>
        <p:blipFill rotWithShape="1">
          <a:blip r:embed="rId3">
            <a:alphaModFix/>
          </a:blip>
          <a:srcRect/>
          <a:stretch/>
        </p:blipFill>
        <p:spPr>
          <a:xfrm>
            <a:off x="404100" y="1408575"/>
            <a:ext cx="4319851" cy="2965000"/>
          </a:xfrm>
          <a:prstGeom prst="rect">
            <a:avLst/>
          </a:prstGeom>
          <a:noFill/>
          <a:ln w="9525" cap="flat" cmpd="sng">
            <a:solidFill>
              <a:schemeClr val="dk1"/>
            </a:solidFill>
            <a:prstDash val="solid"/>
            <a:round/>
            <a:headEnd type="none" w="sm" len="sm"/>
            <a:tailEnd type="none" w="sm" len="sm"/>
          </a:ln>
        </p:spPr>
      </p:pic>
      <p:sp>
        <p:nvSpPr>
          <p:cNvPr id="86" name="Google Shape;86;p17"/>
          <p:cNvSpPr txBox="1"/>
          <p:nvPr/>
        </p:nvSpPr>
        <p:spPr>
          <a:xfrm>
            <a:off x="4851250" y="1408576"/>
            <a:ext cx="3841800" cy="2410200"/>
          </a:xfrm>
          <a:prstGeom prst="rect">
            <a:avLst/>
          </a:prstGeom>
          <a:noFill/>
          <a:ln>
            <a:noFill/>
          </a:ln>
        </p:spPr>
        <p:txBody>
          <a:bodyPr spcFirstLastPara="1" wrap="square" lIns="91425" tIns="45700" rIns="91425" bIns="45700" anchor="t" anchorCtr="0">
            <a:noAutofit/>
          </a:bodyPr>
          <a:lstStyle/>
          <a:p>
            <a:pPr marL="285750" marR="0" lvl="0" indent="-298450" algn="l" rtl="0">
              <a:lnSpc>
                <a:spcPct val="100000"/>
              </a:lnSpc>
              <a:spcBef>
                <a:spcPts val="0"/>
              </a:spcBef>
              <a:spcAft>
                <a:spcPts val="0"/>
              </a:spcAft>
              <a:buClr>
                <a:schemeClr val="lt1"/>
              </a:buClr>
              <a:buSzPts val="1600"/>
              <a:buFont typeface="Arial"/>
              <a:buChar char="•"/>
            </a:pPr>
            <a:r>
              <a:rPr lang="en-US" sz="1600" b="0" i="0" u="none" strike="noStrike" cap="none">
                <a:solidFill>
                  <a:schemeClr val="lt1"/>
                </a:solidFill>
                <a:latin typeface="Montserrat Medium"/>
                <a:ea typeface="Montserrat Medium"/>
                <a:cs typeface="Montserrat Medium"/>
                <a:sym typeface="Montserrat Medium"/>
              </a:rPr>
              <a:t>The target variable tells us the outcome of the campaign whether they went ahead for the term deposit or not.</a:t>
            </a:r>
            <a:endParaRPr sz="1600"/>
          </a:p>
          <a:p>
            <a:pPr marL="285750" marR="0" lvl="0" indent="-196850" algn="l" rtl="0">
              <a:lnSpc>
                <a:spcPct val="100000"/>
              </a:lnSpc>
              <a:spcBef>
                <a:spcPts val="0"/>
              </a:spcBef>
              <a:spcAft>
                <a:spcPts val="0"/>
              </a:spcAft>
              <a:buClr>
                <a:schemeClr val="lt1"/>
              </a:buClr>
              <a:buSzPts val="1400"/>
              <a:buFont typeface="Arial"/>
              <a:buNone/>
            </a:pPr>
            <a:endParaRPr sz="1600" b="0" i="0" u="none" strike="noStrike" cap="none">
              <a:solidFill>
                <a:schemeClr val="lt1"/>
              </a:solidFill>
              <a:latin typeface="Montserrat Medium"/>
              <a:ea typeface="Montserrat Medium"/>
              <a:cs typeface="Montserrat Medium"/>
              <a:sym typeface="Montserrat Medium"/>
            </a:endParaRPr>
          </a:p>
          <a:p>
            <a:pPr marL="285750" marR="0" lvl="0" indent="-298450" algn="l" rtl="0">
              <a:lnSpc>
                <a:spcPct val="100000"/>
              </a:lnSpc>
              <a:spcBef>
                <a:spcPts val="0"/>
              </a:spcBef>
              <a:spcAft>
                <a:spcPts val="0"/>
              </a:spcAft>
              <a:buClr>
                <a:schemeClr val="lt1"/>
              </a:buClr>
              <a:buSzPts val="1600"/>
              <a:buFont typeface="Arial"/>
              <a:buChar char="•"/>
            </a:pPr>
            <a:r>
              <a:rPr lang="en-US" sz="1600" b="0" i="0" u="none" strike="noStrike" cap="none">
                <a:solidFill>
                  <a:schemeClr val="lt1"/>
                </a:solidFill>
                <a:latin typeface="Montserrat Medium"/>
                <a:ea typeface="Montserrat Medium"/>
                <a:cs typeface="Montserrat Medium"/>
                <a:sym typeface="Montserrat Medium"/>
              </a:rPr>
              <a:t> Looking at the plot below we can say that the percentage of people subscribing for term is deposit is quite low, thus creating an imbalance in the data.</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3649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EDA</a:t>
            </a:r>
            <a:endParaRPr b="1">
              <a:latin typeface="Montserrat"/>
              <a:ea typeface="Montserrat"/>
              <a:cs typeface="Montserrat"/>
              <a:sym typeface="Montserrat"/>
            </a:endParaRPr>
          </a:p>
        </p:txBody>
      </p:sp>
      <p:sp>
        <p:nvSpPr>
          <p:cNvPr id="92" name="Google Shape;92;p18"/>
          <p:cNvSpPr txBox="1">
            <a:spLocks noGrp="1"/>
          </p:cNvSpPr>
          <p:nvPr>
            <p:ph type="body" idx="1"/>
          </p:nvPr>
        </p:nvSpPr>
        <p:spPr>
          <a:xfrm>
            <a:off x="311700" y="1152474"/>
            <a:ext cx="8520600" cy="349636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t>  </a:t>
            </a:r>
            <a:endParaRPr/>
          </a:p>
        </p:txBody>
      </p:sp>
      <p:sp>
        <p:nvSpPr>
          <p:cNvPr id="93" name="Google Shape;93;p18"/>
          <p:cNvSpPr txBox="1"/>
          <p:nvPr/>
        </p:nvSpPr>
        <p:spPr>
          <a:xfrm>
            <a:off x="311700" y="1213257"/>
            <a:ext cx="8520600" cy="367378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US"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94" name="Google Shape;94;p18"/>
          <p:cNvSpPr txBox="1"/>
          <p:nvPr/>
        </p:nvSpPr>
        <p:spPr>
          <a:xfrm>
            <a:off x="433284" y="3661852"/>
            <a:ext cx="7960658" cy="1323439"/>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endParaRPr/>
          </a:p>
        </p:txBody>
      </p:sp>
      <p:pic>
        <p:nvPicPr>
          <p:cNvPr id="95" name="Google Shape;95;p18"/>
          <p:cNvPicPr preferRelativeResize="0"/>
          <p:nvPr/>
        </p:nvPicPr>
        <p:blipFill>
          <a:blip r:embed="rId3">
            <a:alphaModFix/>
          </a:blip>
          <a:stretch>
            <a:fillRect/>
          </a:stretch>
        </p:blipFill>
        <p:spPr>
          <a:xfrm>
            <a:off x="139725" y="937600"/>
            <a:ext cx="4527576" cy="2434575"/>
          </a:xfrm>
          <a:prstGeom prst="rect">
            <a:avLst/>
          </a:prstGeom>
          <a:noFill/>
          <a:ln w="9525" cap="flat" cmpd="sng">
            <a:solidFill>
              <a:srgbClr val="FFFFFF"/>
            </a:solidFill>
            <a:prstDash val="solid"/>
            <a:round/>
            <a:headEnd type="none" w="sm" len="sm"/>
            <a:tailEnd type="none" w="sm" len="sm"/>
          </a:ln>
        </p:spPr>
      </p:pic>
      <p:pic>
        <p:nvPicPr>
          <p:cNvPr id="96" name="Google Shape;96;p18"/>
          <p:cNvPicPr preferRelativeResize="0"/>
          <p:nvPr/>
        </p:nvPicPr>
        <p:blipFill>
          <a:blip r:embed="rId4">
            <a:alphaModFix/>
          </a:blip>
          <a:stretch>
            <a:fillRect/>
          </a:stretch>
        </p:blipFill>
        <p:spPr>
          <a:xfrm>
            <a:off x="4751175" y="2669600"/>
            <a:ext cx="4230150" cy="2315700"/>
          </a:xfrm>
          <a:prstGeom prst="rect">
            <a:avLst/>
          </a:prstGeom>
          <a:noFill/>
          <a:ln>
            <a:noFill/>
          </a:ln>
        </p:spPr>
      </p:pic>
      <p:sp>
        <p:nvSpPr>
          <p:cNvPr id="97" name="Google Shape;97;p18"/>
          <p:cNvSpPr/>
          <p:nvPr/>
        </p:nvSpPr>
        <p:spPr>
          <a:xfrm>
            <a:off x="5016725" y="573050"/>
            <a:ext cx="3187800" cy="1631700"/>
          </a:xfrm>
          <a:prstGeom prst="wedgeEllipseCallout">
            <a:avLst>
              <a:gd name="adj1" fmla="val 17552"/>
              <a:gd name="adj2" fmla="val 8534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lt1"/>
                </a:solidFill>
                <a:latin typeface="Montserrat Medium"/>
                <a:ea typeface="Montserrat Medium"/>
                <a:cs typeface="Montserrat Medium"/>
                <a:sym typeface="Montserrat Medium"/>
              </a:rPr>
              <a:t>The distribution account balance of people deciding to say ‘yes’ or ‘no’ for term deposit.</a:t>
            </a:r>
            <a:endParaRPr/>
          </a:p>
        </p:txBody>
      </p:sp>
      <p:sp>
        <p:nvSpPr>
          <p:cNvPr id="98" name="Google Shape;98;p18"/>
          <p:cNvSpPr/>
          <p:nvPr/>
        </p:nvSpPr>
        <p:spPr>
          <a:xfrm>
            <a:off x="1062250" y="3661700"/>
            <a:ext cx="3270300" cy="1323300"/>
          </a:xfrm>
          <a:prstGeom prst="wedgeEllipseCallout">
            <a:avLst>
              <a:gd name="adj1" fmla="val -27782"/>
              <a:gd name="adj2" fmla="val -8273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lt1"/>
                </a:solidFill>
                <a:latin typeface="Montserrat Medium"/>
                <a:ea typeface="Montserrat Medium"/>
                <a:cs typeface="Montserrat Medium"/>
                <a:sym typeface="Montserrat Medium"/>
              </a:rPr>
              <a:t>The distribution age of people deciding to say ‘yes’ or ‘no’ for term deposit.</a:t>
            </a:r>
            <a:endParaRPr sz="16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en-US" b="1">
                <a:latin typeface="Montserrat"/>
                <a:ea typeface="Montserrat"/>
                <a:cs typeface="Montserrat"/>
                <a:sym typeface="Montserrat"/>
              </a:rPr>
              <a:t>EDA</a:t>
            </a:r>
            <a:r>
              <a:rPr lang="en-US" sz="2400" b="1">
                <a:latin typeface="Montserrat"/>
                <a:ea typeface="Montserrat"/>
                <a:cs typeface="Montserrat"/>
                <a:sym typeface="Montserrat"/>
              </a:rPr>
              <a:t>(continued)</a:t>
            </a:r>
            <a:endParaRPr sz="2400"/>
          </a:p>
        </p:txBody>
      </p:sp>
      <p:sp>
        <p:nvSpPr>
          <p:cNvPr id="104" name="Google Shape;104;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pic>
        <p:nvPicPr>
          <p:cNvPr id="105" name="Google Shape;105;p19"/>
          <p:cNvPicPr preferRelativeResize="0"/>
          <p:nvPr/>
        </p:nvPicPr>
        <p:blipFill>
          <a:blip r:embed="rId3">
            <a:alphaModFix/>
          </a:blip>
          <a:stretch>
            <a:fillRect/>
          </a:stretch>
        </p:blipFill>
        <p:spPr>
          <a:xfrm>
            <a:off x="213850" y="1349875"/>
            <a:ext cx="4170850" cy="2853126"/>
          </a:xfrm>
          <a:prstGeom prst="rect">
            <a:avLst/>
          </a:prstGeom>
          <a:noFill/>
          <a:ln w="9525" cap="flat" cmpd="sng">
            <a:solidFill>
              <a:schemeClr val="dk1"/>
            </a:solidFill>
            <a:prstDash val="solid"/>
            <a:round/>
            <a:headEnd type="none" w="sm" len="sm"/>
            <a:tailEnd type="none" w="sm" len="sm"/>
          </a:ln>
        </p:spPr>
      </p:pic>
      <p:pic>
        <p:nvPicPr>
          <p:cNvPr id="106" name="Google Shape;106;p19"/>
          <p:cNvPicPr preferRelativeResize="0"/>
          <p:nvPr/>
        </p:nvPicPr>
        <p:blipFill>
          <a:blip r:embed="rId4">
            <a:alphaModFix/>
          </a:blip>
          <a:stretch>
            <a:fillRect/>
          </a:stretch>
        </p:blipFill>
        <p:spPr>
          <a:xfrm>
            <a:off x="4572000" y="1349875"/>
            <a:ext cx="4378949" cy="28531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EDA</a:t>
            </a:r>
            <a:r>
              <a:rPr lang="en-US" sz="2400" b="1">
                <a:latin typeface="Montserrat"/>
                <a:ea typeface="Montserrat"/>
                <a:cs typeface="Montserrat"/>
                <a:sym typeface="Montserrat"/>
              </a:rPr>
              <a:t>(continued)</a:t>
            </a:r>
            <a:endParaRPr/>
          </a:p>
        </p:txBody>
      </p:sp>
      <p:pic>
        <p:nvPicPr>
          <p:cNvPr id="112" name="Google Shape;112;p20"/>
          <p:cNvPicPr preferRelativeResize="0"/>
          <p:nvPr/>
        </p:nvPicPr>
        <p:blipFill>
          <a:blip r:embed="rId3">
            <a:alphaModFix/>
          </a:blip>
          <a:stretch>
            <a:fillRect/>
          </a:stretch>
        </p:blipFill>
        <p:spPr>
          <a:xfrm>
            <a:off x="311700" y="1261400"/>
            <a:ext cx="5185424" cy="3067950"/>
          </a:xfrm>
          <a:prstGeom prst="rect">
            <a:avLst/>
          </a:prstGeom>
          <a:noFill/>
          <a:ln w="9525" cap="flat" cmpd="sng">
            <a:solidFill>
              <a:schemeClr val="dk1"/>
            </a:solidFill>
            <a:prstDash val="solid"/>
            <a:round/>
            <a:headEnd type="none" w="sm" len="sm"/>
            <a:tailEnd type="none" w="sm" len="sm"/>
          </a:ln>
        </p:spPr>
      </p:pic>
      <p:sp>
        <p:nvSpPr>
          <p:cNvPr id="113" name="Google Shape;113;p20"/>
          <p:cNvSpPr/>
          <p:nvPr/>
        </p:nvSpPr>
        <p:spPr>
          <a:xfrm>
            <a:off x="5702575" y="628950"/>
            <a:ext cx="3046800" cy="3700500"/>
          </a:xfrm>
          <a:prstGeom prst="verticalScroll">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1500">
              <a:solidFill>
                <a:schemeClr val="lt1"/>
              </a:solidFill>
              <a:latin typeface="Montserrat Medium"/>
              <a:ea typeface="Montserrat Medium"/>
              <a:cs typeface="Montserrat Medium"/>
              <a:sym typeface="Montserrat Medium"/>
            </a:endParaRPr>
          </a:p>
          <a:p>
            <a:pPr marL="457200" lvl="0" indent="-323850" algn="l" rtl="0">
              <a:spcBef>
                <a:spcPts val="0"/>
              </a:spcBef>
              <a:spcAft>
                <a:spcPts val="0"/>
              </a:spcAft>
              <a:buClr>
                <a:schemeClr val="lt1"/>
              </a:buClr>
              <a:buSzPts val="1500"/>
              <a:buFont typeface="Montserrat Medium"/>
              <a:buChar char="●"/>
            </a:pPr>
            <a:r>
              <a:rPr lang="en-US" sz="1500">
                <a:solidFill>
                  <a:schemeClr val="lt1"/>
                </a:solidFill>
                <a:latin typeface="Montserrat Medium"/>
                <a:ea typeface="Montserrat Medium"/>
                <a:cs typeface="Montserrat Medium"/>
                <a:sym typeface="Montserrat Medium"/>
              </a:rPr>
              <a:t>This features on first glance looks of great relevance for the model, but it needs to be dropped as it is futuristic.</a:t>
            </a:r>
            <a:endParaRPr sz="1500">
              <a:solidFill>
                <a:schemeClr val="lt1"/>
              </a:solidFill>
              <a:latin typeface="Montserrat Medium"/>
              <a:ea typeface="Montserrat Medium"/>
              <a:cs typeface="Montserrat Medium"/>
              <a:sym typeface="Montserrat Medium"/>
            </a:endParaRPr>
          </a:p>
          <a:p>
            <a:pPr marL="457200" lvl="0" indent="0" algn="l" rtl="0">
              <a:spcBef>
                <a:spcPts val="0"/>
              </a:spcBef>
              <a:spcAft>
                <a:spcPts val="0"/>
              </a:spcAft>
              <a:buNone/>
            </a:pPr>
            <a:endParaRPr sz="1500">
              <a:solidFill>
                <a:schemeClr val="lt1"/>
              </a:solidFill>
              <a:latin typeface="Montserrat Medium"/>
              <a:ea typeface="Montserrat Medium"/>
              <a:cs typeface="Montserrat Medium"/>
              <a:sym typeface="Montserrat Medium"/>
            </a:endParaRPr>
          </a:p>
          <a:p>
            <a:pPr marL="457200" lvl="0" indent="-323850" algn="l" rtl="0">
              <a:spcBef>
                <a:spcPts val="0"/>
              </a:spcBef>
              <a:spcAft>
                <a:spcPts val="0"/>
              </a:spcAft>
              <a:buClr>
                <a:schemeClr val="lt1"/>
              </a:buClr>
              <a:buSzPts val="1500"/>
              <a:buFont typeface="Montserrat Medium"/>
              <a:buChar char="●"/>
            </a:pPr>
            <a:r>
              <a:rPr lang="en-US" sz="1500">
                <a:solidFill>
                  <a:schemeClr val="lt1"/>
                </a:solidFill>
                <a:latin typeface="Montserrat Medium"/>
                <a:ea typeface="Montserrat Medium"/>
                <a:cs typeface="Montserrat Medium"/>
                <a:sym typeface="Montserrat Medium"/>
              </a:rPr>
              <a:t>It has nothing to do with prediction of successful subscriptions.</a:t>
            </a:r>
            <a:endParaRPr sz="15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Feature Engineering</a:t>
            </a:r>
            <a:endParaRPr/>
          </a:p>
        </p:txBody>
      </p:sp>
      <p:pic>
        <p:nvPicPr>
          <p:cNvPr id="119" name="Google Shape;119;p21"/>
          <p:cNvPicPr preferRelativeResize="0"/>
          <p:nvPr/>
        </p:nvPicPr>
        <p:blipFill>
          <a:blip r:embed="rId3">
            <a:alphaModFix/>
          </a:blip>
          <a:stretch>
            <a:fillRect/>
          </a:stretch>
        </p:blipFill>
        <p:spPr>
          <a:xfrm>
            <a:off x="731000" y="1017725"/>
            <a:ext cx="3364226" cy="1949750"/>
          </a:xfrm>
          <a:prstGeom prst="rect">
            <a:avLst/>
          </a:prstGeom>
          <a:noFill/>
          <a:ln w="9525" cap="flat" cmpd="sng">
            <a:solidFill>
              <a:schemeClr val="dk1"/>
            </a:solidFill>
            <a:prstDash val="solid"/>
            <a:round/>
            <a:headEnd type="none" w="sm" len="sm"/>
            <a:tailEnd type="none" w="sm" len="sm"/>
          </a:ln>
        </p:spPr>
      </p:pic>
      <p:pic>
        <p:nvPicPr>
          <p:cNvPr id="120" name="Google Shape;120;p21"/>
          <p:cNvPicPr preferRelativeResize="0"/>
          <p:nvPr/>
        </p:nvPicPr>
        <p:blipFill>
          <a:blip r:embed="rId4">
            <a:alphaModFix/>
          </a:blip>
          <a:stretch>
            <a:fillRect/>
          </a:stretch>
        </p:blipFill>
        <p:spPr>
          <a:xfrm>
            <a:off x="4410350" y="1017725"/>
            <a:ext cx="3528526" cy="1949749"/>
          </a:xfrm>
          <a:prstGeom prst="rect">
            <a:avLst/>
          </a:prstGeom>
          <a:noFill/>
          <a:ln w="9525" cap="flat" cmpd="sng">
            <a:solidFill>
              <a:schemeClr val="dk1"/>
            </a:solidFill>
            <a:prstDash val="solid"/>
            <a:round/>
            <a:headEnd type="none" w="sm" len="sm"/>
            <a:tailEnd type="none" w="sm" len="sm"/>
          </a:ln>
        </p:spPr>
      </p:pic>
      <p:pic>
        <p:nvPicPr>
          <p:cNvPr id="121" name="Google Shape;121;p21"/>
          <p:cNvPicPr preferRelativeResize="0"/>
          <p:nvPr/>
        </p:nvPicPr>
        <p:blipFill>
          <a:blip r:embed="rId5">
            <a:alphaModFix/>
          </a:blip>
          <a:stretch>
            <a:fillRect/>
          </a:stretch>
        </p:blipFill>
        <p:spPr>
          <a:xfrm>
            <a:off x="731000" y="3158775"/>
            <a:ext cx="3364224" cy="1839150"/>
          </a:xfrm>
          <a:prstGeom prst="rect">
            <a:avLst/>
          </a:prstGeom>
          <a:noFill/>
          <a:ln w="9525" cap="flat" cmpd="sng">
            <a:solidFill>
              <a:schemeClr val="dk1"/>
            </a:solidFill>
            <a:prstDash val="solid"/>
            <a:round/>
            <a:headEnd type="none" w="sm" len="sm"/>
            <a:tailEnd type="none" w="sm" len="sm"/>
          </a:ln>
        </p:spPr>
      </p:pic>
      <p:pic>
        <p:nvPicPr>
          <p:cNvPr id="122" name="Google Shape;122;p21"/>
          <p:cNvPicPr preferRelativeResize="0"/>
          <p:nvPr/>
        </p:nvPicPr>
        <p:blipFill>
          <a:blip r:embed="rId6">
            <a:alphaModFix/>
          </a:blip>
          <a:stretch>
            <a:fillRect/>
          </a:stretch>
        </p:blipFill>
        <p:spPr>
          <a:xfrm>
            <a:off x="4410350" y="3158775"/>
            <a:ext cx="3528524" cy="18391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772</Words>
  <Application>Microsoft Office PowerPoint</Application>
  <PresentationFormat>On-screen Show (16:9)</PresentationFormat>
  <Paragraphs>110</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Noto Sans Symbols</vt:lpstr>
      <vt:lpstr>Arial</vt:lpstr>
      <vt:lpstr>Courier New</vt:lpstr>
      <vt:lpstr>Montserrat Medium</vt:lpstr>
      <vt:lpstr>Montserrat SemiBold</vt:lpstr>
      <vt:lpstr>Montserrat Light</vt:lpstr>
      <vt:lpstr>Montserrat</vt:lpstr>
      <vt:lpstr>Montserrat ExtraBold</vt:lpstr>
      <vt:lpstr>Simple Light</vt:lpstr>
      <vt:lpstr>Capstone Project – 3 Bank Marketing Effectiveness Prediction </vt:lpstr>
      <vt:lpstr>Can Machines Predict Future? Let’s find out!</vt:lpstr>
      <vt:lpstr>What to achieve? </vt:lpstr>
      <vt:lpstr>Data Menu</vt:lpstr>
      <vt:lpstr>Defining the Target</vt:lpstr>
      <vt:lpstr>EDA</vt:lpstr>
      <vt:lpstr>EDA(continued)</vt:lpstr>
      <vt:lpstr>EDA(continued)</vt:lpstr>
      <vt:lpstr>Feature Engineering</vt:lpstr>
      <vt:lpstr>Eliminating Oddity(Isolation Forest)</vt:lpstr>
      <vt:lpstr>Eliminating Oddity(continued)</vt:lpstr>
      <vt:lpstr>Oversampling(SMOTE)</vt:lpstr>
      <vt:lpstr>Oversampling(SMOTE) continued..</vt:lpstr>
      <vt:lpstr>Applying ML Models</vt:lpstr>
      <vt:lpstr>Survival of the Fittest(Accuracy)</vt:lpstr>
      <vt:lpstr>Survival of the Fittest(Precision)</vt:lpstr>
      <vt:lpstr>Survival of the Fittest(Recall)</vt:lpstr>
      <vt:lpstr>Survival of the Fittest(F1-Score)</vt:lpstr>
      <vt:lpstr>Survival of the Fittest(AUC-ROC)</vt:lpstr>
      <vt:lpstr>XGBoost</vt:lpstr>
      <vt:lpstr>Declaring the Winner</vt:lpstr>
      <vt:lpstr>Stacking</vt:lpstr>
      <vt:lpstr>Feature Importance(Using Shapley Value)</vt:lpstr>
      <vt:lpstr>Feature Importance(Using Shapley Value)</vt:lpstr>
      <vt:lpstr>Feature Importance(Using Shapley Value)</vt:lpstr>
      <vt:lpstr>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3 Bank Marketing Effectiveness Prediction </dc:title>
  <cp:lastModifiedBy>Soumya Jain</cp:lastModifiedBy>
  <cp:revision>1</cp:revision>
  <dcterms:modified xsi:type="dcterms:W3CDTF">2021-02-06T03:43:42Z</dcterms:modified>
</cp:coreProperties>
</file>